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28-11-2023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11/28/2023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11/28/2023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11/28/2023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11/28/2023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additives-market?utm_source=Manjeet+free+28+nov&amp;utm_medium=Manjeet" TargetMode="External"/><Relationship Id="rId2" Type="http://schemas.openxmlformats.org/officeDocument/2006/relationships/hyperlink" Target="https://www.marketstatsville.com/additive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plastic-additives-market" TargetMode="External"/><Relationship Id="rId2" Type="http://schemas.openxmlformats.org/officeDocument/2006/relationships/hyperlink" Target="https://www.marketstatsville.com/buy-now/additives-market?opt=3338&amp;utm_source=Manjeet+free+28+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clariant.com/en/Corporate" TargetMode="External"/><Relationship Id="rId2" Type="http://schemas.openxmlformats.org/officeDocument/2006/relationships/hyperlink" Target="https://www.marketstatsville.com/table-of-content/additives-market" TargetMode="External"/><Relationship Id="rId1" Type="http://schemas.openxmlformats.org/officeDocument/2006/relationships/slideLayout" Target="../slideLayouts/slideLayout7.xml"/><Relationship Id="rId6" Type="http://schemas.openxmlformats.org/officeDocument/2006/relationships/hyperlink" Target="https://www.marketstatsville.com/additives-market" TargetMode="External"/><Relationship Id="rId5" Type="http://schemas.openxmlformats.org/officeDocument/2006/relationships/hyperlink" Target="https://corporate.evonik.com/en" TargetMode="External"/><Relationship Id="rId4" Type="http://schemas.openxmlformats.org/officeDocument/2006/relationships/hyperlink" Target="https://www.dow.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Additives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Additives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Additives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4801314"/>
          </a:xfrm>
          <a:prstGeom prst="rect">
            <a:avLst/>
          </a:prstGeom>
          <a:noFill/>
        </p:spPr>
        <p:txBody>
          <a:bodyPr wrap="square">
            <a:spAutoFit/>
          </a:bodyPr>
          <a:lstStyle/>
          <a:p>
            <a:pPr algn="l"/>
            <a:r>
              <a:rPr lang="en-US" dirty="0">
                <a:solidFill>
                  <a:srgbClr val="000000"/>
                </a:solidFill>
                <a:latin typeface="Verdana" panose="020B0604030504040204" pitchFamily="34" charset="0"/>
              </a:rPr>
              <a:t>Additives Market by Product Type (Food Additives, Construction Additives, Lubricant Additives, Plastic Additives, Fuel Additives, Coating Additives, Agrochemical Additives), by End-Use, by Region – Global Share and Forecast to 2030.</a:t>
            </a:r>
          </a:p>
          <a:p>
            <a:pPr algn="l"/>
            <a:endParaRPr lang="en-US" dirty="0">
              <a:solidFill>
                <a:srgbClr val="000000"/>
              </a:solidFill>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the </a:t>
            </a:r>
            <a:r>
              <a:rPr lang="en-US" b="0" i="0" dirty="0">
                <a:solidFill>
                  <a:srgbClr val="000000"/>
                </a:solidFill>
                <a:effectLst/>
                <a:latin typeface="Verdana" panose="020B0604030504040204" pitchFamily="34" charset="0"/>
                <a:hlinkClick r:id="rId2"/>
              </a:rPr>
              <a:t>global additives market</a:t>
            </a:r>
            <a:r>
              <a:rPr lang="en-US" b="0" i="0" dirty="0">
                <a:solidFill>
                  <a:srgbClr val="000000"/>
                </a:solidFill>
                <a:effectLst/>
                <a:latin typeface="Verdana" panose="020B0604030504040204" pitchFamily="34" charset="0"/>
              </a:rPr>
              <a:t> size was valued at </a:t>
            </a:r>
            <a:r>
              <a:rPr lang="en-US" b="1" i="0" dirty="0">
                <a:solidFill>
                  <a:srgbClr val="000000"/>
                </a:solidFill>
                <a:effectLst/>
                <a:latin typeface="Verdana" panose="020B0604030504040204" pitchFamily="34" charset="0"/>
              </a:rPr>
              <a:t>USD 155.4 billion in 2021</a:t>
            </a:r>
            <a:r>
              <a:rPr lang="en-US" b="0" i="0" dirty="0">
                <a:solidFill>
                  <a:srgbClr val="000000"/>
                </a:solidFill>
                <a:effectLst/>
                <a:latin typeface="Verdana" panose="020B0604030504040204" pitchFamily="34" charset="0"/>
              </a:rPr>
              <a:t> and is projected to reach </a:t>
            </a:r>
            <a:r>
              <a:rPr lang="en-US" b="1" i="0" dirty="0">
                <a:solidFill>
                  <a:srgbClr val="000000"/>
                </a:solidFill>
                <a:effectLst/>
                <a:latin typeface="Verdana" panose="020B0604030504040204" pitchFamily="34" charset="0"/>
              </a:rPr>
              <a:t>USD 222.6 billion by 2030</a:t>
            </a:r>
            <a:r>
              <a:rPr lang="en-US" b="0" i="0" dirty="0">
                <a:solidFill>
                  <a:srgbClr val="000000"/>
                </a:solidFill>
                <a:effectLst/>
                <a:latin typeface="Verdana" panose="020B0604030504040204" pitchFamily="34" charset="0"/>
              </a:rPr>
              <a:t>, growing at a CAGR of 4.6% from 2022 to 2030</a:t>
            </a:r>
          </a:p>
          <a:p>
            <a:pPr algn="l"/>
            <a:r>
              <a:rPr lang="en-US" b="0" i="0" dirty="0">
                <a:solidFill>
                  <a:srgbClr val="000000"/>
                </a:solidFill>
                <a:effectLst/>
                <a:latin typeface="Verdana" panose="020B0604030504040204" pitchFamily="34" charset="0"/>
              </a:rPr>
              <a:t>.</a:t>
            </a:r>
          </a:p>
          <a:p>
            <a:pPr algn="l"/>
            <a:r>
              <a:rPr lang="en-US" b="0" i="0" dirty="0">
                <a:solidFill>
                  <a:srgbClr val="000000"/>
                </a:solidFill>
                <a:effectLst/>
                <a:latin typeface="Verdana" panose="020B0604030504040204" pitchFamily="34" charset="0"/>
              </a:rPr>
              <a:t>A newly published report by Market Statsville Group (MSG), titled Global Additives Market provides an exhaustive analysis of significant industry insights and historical and projected global market figures. MSG expects the global Additives market will showcase an impressive CAGR from 2024 to 2033. The comprehensive Additives market research study highlights market dynamics, value chain analysis, regulatory framework, growing investment hotspots, competitive landscape, geographical landscape, and extensive market segments.</a:t>
            </a:r>
          </a:p>
          <a:p>
            <a:pPr algn="l"/>
            <a:endParaRPr lang="en-US" b="0" i="0" dirty="0">
              <a:solidFill>
                <a:srgbClr val="000000"/>
              </a:solidFill>
              <a:effectLst/>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https://www.marketstatsville.com/request-sample/additives-market?utm_source=Manjeet+free+28+nov&amp;utm_medium=Manjeet</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A1EECC-7B3D-84ED-6DFB-D60310202C9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D4D1800D-A7DE-3DA3-0871-3272D1D57B01}"/>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DE6F7538-6497-9371-6E4E-341E51F31E56}"/>
              </a:ext>
            </a:extLst>
          </p:cNvPr>
          <p:cNvSpPr txBox="1"/>
          <p:nvPr/>
        </p:nvSpPr>
        <p:spPr>
          <a:xfrm>
            <a:off x="298352" y="627076"/>
            <a:ext cx="11595295" cy="5632311"/>
          </a:xfrm>
          <a:prstGeom prst="rect">
            <a:avLst/>
          </a:prstGeom>
          <a:noFill/>
        </p:spPr>
        <p:txBody>
          <a:bodyPr wrap="square">
            <a:spAutoFit/>
          </a:bodyPr>
          <a:lstStyle/>
          <a:p>
            <a:pPr algn="l"/>
            <a:r>
              <a:rPr lang="en-US" b="0" i="0" dirty="0">
                <a:solidFill>
                  <a:srgbClr val="000000"/>
                </a:solidFill>
                <a:effectLst/>
                <a:latin typeface="Verdana" panose="020B0604030504040204" pitchFamily="34" charset="0"/>
              </a:rPr>
              <a:t>This report contains the historic, present, and forecast analysis of the Additives market at segmental, regional, and country-level, including the following market information:</a:t>
            </a:r>
          </a:p>
          <a:p>
            <a:pPr algn="l">
              <a:buFont typeface="Arial" panose="020B0604020202020204" pitchFamily="34" charset="0"/>
              <a:buChar char="•"/>
            </a:pPr>
            <a:r>
              <a:rPr lang="en-US" b="0" i="0" dirty="0">
                <a:solidFill>
                  <a:srgbClr val="000000"/>
                </a:solidFill>
                <a:effectLst/>
                <a:latin typeface="Verdana" panose="020B0604030504040204" pitchFamily="34" charset="0"/>
              </a:rPr>
              <a:t>Global Additives Market Revenue, 2018-2023, 2024-2033, (US$ Millions)</a:t>
            </a:r>
          </a:p>
          <a:p>
            <a:pPr algn="l">
              <a:buFont typeface="Arial" panose="020B0604020202020204" pitchFamily="34" charset="0"/>
              <a:buChar char="•"/>
            </a:pPr>
            <a:r>
              <a:rPr lang="en-US" b="0" i="0" dirty="0">
                <a:solidFill>
                  <a:srgbClr val="000000"/>
                </a:solidFill>
                <a:effectLst/>
                <a:latin typeface="Verdana" panose="020B0604030504040204" pitchFamily="34" charset="0"/>
              </a:rPr>
              <a:t>Global Additives Market Sales Volume, 2018-2023, 2024-2033, (Units)</a:t>
            </a:r>
          </a:p>
          <a:p>
            <a:pPr algn="l">
              <a:buFont typeface="Arial" panose="020B0604020202020204" pitchFamily="34" charset="0"/>
              <a:buChar char="•"/>
            </a:pPr>
            <a:r>
              <a:rPr lang="en-US" b="0" i="0" dirty="0">
                <a:solidFill>
                  <a:srgbClr val="000000"/>
                </a:solidFill>
                <a:effectLst/>
                <a:latin typeface="Verdana" panose="020B0604030504040204" pitchFamily="34" charset="0"/>
              </a:rPr>
              <a:t>Share of the top five Additives companies in 2023 (%)</a:t>
            </a:r>
          </a:p>
          <a:p>
            <a:pPr algn="l"/>
            <a:br>
              <a:rPr lang="en-US" dirty="0"/>
            </a:br>
            <a:r>
              <a:rPr lang="en-US" b="1" i="0" dirty="0">
                <a:solidFill>
                  <a:srgbClr val="000000"/>
                </a:solidFill>
                <a:effectLst/>
                <a:latin typeface="Verdana" panose="020B0604030504040204" pitchFamily="34" charset="0"/>
              </a:rPr>
              <a:t>Direct Purchase Report: </a:t>
            </a:r>
            <a:r>
              <a:rPr lang="en-US" b="1" i="0" dirty="0">
                <a:solidFill>
                  <a:srgbClr val="000000"/>
                </a:solidFill>
                <a:effectLst/>
                <a:latin typeface="Verdana" panose="020B0604030504040204" pitchFamily="34" charset="0"/>
                <a:hlinkClick r:id="rId2"/>
              </a:rPr>
              <a:t>https://www.marketstatsville.com/buy-now/additives-market?opt=3338&amp;utm_source=Manjeet+free+28+nov&amp;utm_medium=Manjeet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br>
              <a:rPr lang="en-US" dirty="0"/>
            </a:br>
            <a:r>
              <a:rPr lang="en-US" b="1" i="0" dirty="0">
                <a:solidFill>
                  <a:srgbClr val="000000"/>
                </a:solidFill>
                <a:effectLst/>
                <a:latin typeface="Verdana" panose="020B0604030504040204" pitchFamily="34" charset="0"/>
              </a:rPr>
              <a:t>Additives Market Segments Covered in this report are:</a:t>
            </a:r>
          </a:p>
          <a:p>
            <a:pPr algn="l"/>
            <a:r>
              <a:rPr lang="en-US" b="1" i="0" dirty="0">
                <a:solidFill>
                  <a:srgbClr val="000000"/>
                </a:solidFill>
                <a:effectLst/>
                <a:latin typeface="Verdana" panose="020B0604030504040204" pitchFamily="34" charset="0"/>
              </a:rPr>
              <a:t>By Product Type Outlook (Sales, USD Billion,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hlinkClick r:id="rId3"/>
              </a:rPr>
              <a:t>Plastic Additives</a:t>
            </a:r>
            <a:endParaRPr lang="en-US" b="0" i="0" dirty="0">
              <a:solidFill>
                <a:srgbClr val="000000"/>
              </a:solidFill>
              <a:effectLst/>
              <a:latin typeface="Verdana" panose="020B0604030504040204" pitchFamily="34" charset="0"/>
            </a:endParaRPr>
          </a:p>
          <a:p>
            <a:pPr algn="l">
              <a:buFont typeface="Arial" panose="020B0604020202020204" pitchFamily="34" charset="0"/>
              <a:buChar char="•"/>
            </a:pPr>
            <a:r>
              <a:rPr lang="en-US" b="0" i="0" dirty="0">
                <a:solidFill>
                  <a:srgbClr val="000000"/>
                </a:solidFill>
                <a:effectLst/>
                <a:latin typeface="Verdana" panose="020B0604030504040204" pitchFamily="34" charset="0"/>
              </a:rPr>
              <a:t>Food Additives</a:t>
            </a:r>
          </a:p>
          <a:p>
            <a:pPr algn="l">
              <a:buFont typeface="Arial" panose="020B0604020202020204" pitchFamily="34" charset="0"/>
              <a:buChar char="•"/>
            </a:pPr>
            <a:r>
              <a:rPr lang="en-US" b="0" i="0" dirty="0">
                <a:solidFill>
                  <a:srgbClr val="000000"/>
                </a:solidFill>
                <a:effectLst/>
                <a:latin typeface="Verdana" panose="020B0604030504040204" pitchFamily="34" charset="0"/>
              </a:rPr>
              <a:t>Construction Additives</a:t>
            </a:r>
          </a:p>
          <a:p>
            <a:pPr algn="l">
              <a:buFont typeface="Arial" panose="020B0604020202020204" pitchFamily="34" charset="0"/>
              <a:buChar char="•"/>
            </a:pPr>
            <a:r>
              <a:rPr lang="en-US" b="0" i="0" dirty="0">
                <a:solidFill>
                  <a:srgbClr val="000000"/>
                </a:solidFill>
                <a:effectLst/>
                <a:latin typeface="Verdana" panose="020B0604030504040204" pitchFamily="34" charset="0"/>
              </a:rPr>
              <a:t>Lubricant Additives</a:t>
            </a:r>
          </a:p>
          <a:p>
            <a:pPr algn="l">
              <a:buFont typeface="Arial" panose="020B0604020202020204" pitchFamily="34" charset="0"/>
              <a:buChar char="•"/>
            </a:pPr>
            <a:r>
              <a:rPr lang="en-US" b="0" i="0" dirty="0">
                <a:solidFill>
                  <a:srgbClr val="000000"/>
                </a:solidFill>
                <a:effectLst/>
                <a:latin typeface="Verdana" panose="020B0604030504040204" pitchFamily="34" charset="0"/>
              </a:rPr>
              <a:t>Fuel Additives</a:t>
            </a:r>
          </a:p>
          <a:p>
            <a:pPr algn="l">
              <a:buFont typeface="Arial" panose="020B0604020202020204" pitchFamily="34" charset="0"/>
              <a:buChar char="•"/>
            </a:pPr>
            <a:r>
              <a:rPr lang="en-US" b="0" i="0" dirty="0">
                <a:solidFill>
                  <a:srgbClr val="000000"/>
                </a:solidFill>
                <a:effectLst/>
                <a:latin typeface="Verdana" panose="020B0604030504040204" pitchFamily="34" charset="0"/>
              </a:rPr>
              <a:t>Coating Additives</a:t>
            </a:r>
          </a:p>
          <a:p>
            <a:pPr algn="l">
              <a:buFont typeface="Arial" panose="020B0604020202020204" pitchFamily="34" charset="0"/>
              <a:buChar char="•"/>
            </a:pPr>
            <a:r>
              <a:rPr lang="en-US" b="0" i="0" dirty="0">
                <a:solidFill>
                  <a:srgbClr val="000000"/>
                </a:solidFill>
                <a:effectLst/>
                <a:latin typeface="Verdana" panose="020B0604030504040204" pitchFamily="34" charset="0"/>
              </a:rPr>
              <a:t>Agrochemical Additives</a:t>
            </a:r>
          </a:p>
          <a:p>
            <a:pPr algn="l">
              <a:buFont typeface="Arial" panose="020B0604020202020204" pitchFamily="34" charset="0"/>
              <a:buChar char="•"/>
            </a:pPr>
            <a:r>
              <a:rPr lang="en-US" b="0" i="0" dirty="0">
                <a:solidFill>
                  <a:srgbClr val="000000"/>
                </a:solidFill>
                <a:effectLst/>
                <a:latin typeface="Verdana" panose="020B0604030504040204" pitchFamily="34" charset="0"/>
              </a:rPr>
              <a:t>Medicated Feed Additives</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4267799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1968B1-6FBE-E941-9300-63516FF1659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75E48B2E-FEB1-D6E9-C661-C08F13DC1A9F}"/>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D1CEF437-2EE6-2C87-BFC1-6D42E372D05D}"/>
              </a:ext>
            </a:extLst>
          </p:cNvPr>
          <p:cNvSpPr txBox="1"/>
          <p:nvPr/>
        </p:nvSpPr>
        <p:spPr>
          <a:xfrm>
            <a:off x="321212" y="427952"/>
            <a:ext cx="11549575" cy="5355312"/>
          </a:xfrm>
          <a:prstGeom prst="rect">
            <a:avLst/>
          </a:prstGeom>
          <a:noFill/>
        </p:spPr>
        <p:txBody>
          <a:bodyPr wrap="square">
            <a:spAutoFit/>
          </a:bodyPr>
          <a:lstStyle/>
          <a:p>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2"/>
              </a:rPr>
              <a:t>https://www.marketstatsville.com/table-of-content/additives-market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a:p>
            <a:pPr algn="l"/>
            <a:endParaRPr lang="en-US" b="1"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By End-Use Outlook (Sales, USD Billion, 2017-2030)</a:t>
            </a:r>
          </a:p>
          <a:p>
            <a:pPr algn="l">
              <a:buFont typeface="Arial" panose="020B0604020202020204" pitchFamily="34" charset="0"/>
              <a:buChar char="•"/>
            </a:pPr>
            <a:r>
              <a:rPr lang="en-US" b="0" i="0" dirty="0">
                <a:solidFill>
                  <a:srgbClr val="000000"/>
                </a:solidFill>
                <a:effectLst/>
                <a:latin typeface="Verdana" panose="020B0604030504040204" pitchFamily="34" charset="0"/>
              </a:rPr>
              <a:t>Packaging</a:t>
            </a:r>
          </a:p>
          <a:p>
            <a:pPr algn="l">
              <a:buFont typeface="Arial" panose="020B0604020202020204" pitchFamily="34" charset="0"/>
              <a:buChar char="•"/>
            </a:pPr>
            <a:r>
              <a:rPr lang="en-US" b="0" i="0" dirty="0">
                <a:solidFill>
                  <a:srgbClr val="000000"/>
                </a:solidFill>
                <a:effectLst/>
                <a:latin typeface="Verdana" panose="020B0604030504040204" pitchFamily="34" charset="0"/>
              </a:rPr>
              <a:t>Food &amp; Beverage</a:t>
            </a:r>
          </a:p>
          <a:p>
            <a:pPr algn="l">
              <a:buFont typeface="Arial" panose="020B0604020202020204" pitchFamily="34" charset="0"/>
              <a:buChar char="•"/>
            </a:pPr>
            <a:r>
              <a:rPr lang="en-US" b="0" i="0" dirty="0">
                <a:solidFill>
                  <a:srgbClr val="000000"/>
                </a:solidFill>
                <a:effectLst/>
                <a:latin typeface="Verdana" panose="020B0604030504040204" pitchFamily="34" charset="0"/>
              </a:rPr>
              <a:t>Building &amp; Construction</a:t>
            </a:r>
          </a:p>
          <a:p>
            <a:pPr algn="l">
              <a:buFont typeface="Arial" panose="020B0604020202020204" pitchFamily="34" charset="0"/>
              <a:buChar char="•"/>
            </a:pPr>
            <a:r>
              <a:rPr lang="en-US" b="0" i="0" dirty="0">
                <a:solidFill>
                  <a:srgbClr val="000000"/>
                </a:solidFill>
                <a:effectLst/>
                <a:latin typeface="Verdana" panose="020B0604030504040204" pitchFamily="34" charset="0"/>
              </a:rPr>
              <a:t>Chemical</a:t>
            </a:r>
          </a:p>
          <a:p>
            <a:pPr algn="l">
              <a:buFont typeface="Arial" panose="020B0604020202020204" pitchFamily="34" charset="0"/>
              <a:buChar char="•"/>
            </a:pPr>
            <a:r>
              <a:rPr lang="en-US" b="0" i="0" dirty="0">
                <a:solidFill>
                  <a:srgbClr val="000000"/>
                </a:solidFill>
                <a:effectLst/>
                <a:latin typeface="Verdana" panose="020B0604030504040204" pitchFamily="34" charset="0"/>
              </a:rPr>
              <a:t>Automotive</a:t>
            </a:r>
          </a:p>
          <a:p>
            <a:pPr algn="l">
              <a:buFont typeface="Arial" panose="020B0604020202020204" pitchFamily="34" charset="0"/>
              <a:buChar char="•"/>
            </a:pPr>
            <a:r>
              <a:rPr lang="en-US" b="0" i="0" dirty="0">
                <a:solidFill>
                  <a:srgbClr val="000000"/>
                </a:solidFill>
                <a:effectLst/>
                <a:latin typeface="Verdana" panose="020B0604030504040204" pitchFamily="34" charset="0"/>
              </a:rPr>
              <a:t>Aerospace</a:t>
            </a:r>
          </a:p>
          <a:p>
            <a:pPr algn="l">
              <a:buFont typeface="Arial" panose="020B0604020202020204" pitchFamily="34" charset="0"/>
              <a:buChar char="•"/>
            </a:pPr>
            <a:r>
              <a:rPr lang="en-US" b="0" i="0" dirty="0">
                <a:solidFill>
                  <a:srgbClr val="000000"/>
                </a:solidFill>
                <a:effectLst/>
                <a:latin typeface="Verdana" panose="020B0604030504040204" pitchFamily="34" charset="0"/>
              </a:rPr>
              <a:t>Animal Husbandry</a:t>
            </a:r>
          </a:p>
          <a:p>
            <a:pPr algn="l">
              <a:buFont typeface="Arial" panose="020B0604020202020204" pitchFamily="34" charset="0"/>
              <a:buChar char="•"/>
            </a:pPr>
            <a:r>
              <a:rPr lang="en-US" b="0" i="0" dirty="0">
                <a:solidFill>
                  <a:srgbClr val="000000"/>
                </a:solidFill>
                <a:effectLst/>
                <a:latin typeface="Verdana" panose="020B0604030504040204" pitchFamily="34" charset="0"/>
              </a:rPr>
              <a:t>Others</a:t>
            </a:r>
          </a:p>
          <a:p>
            <a:pPr algn="l">
              <a:buFont typeface="Arial" panose="020B0604020202020204" pitchFamily="34" charset="0"/>
              <a:buChar char="•"/>
            </a:pPr>
            <a:endParaRPr lang="en-US"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The key companies covered in the market report are:</a:t>
            </a:r>
          </a:p>
          <a:p>
            <a:pPr algn="l"/>
            <a:r>
              <a:rPr lang="en-US" b="0" i="0" dirty="0">
                <a:solidFill>
                  <a:srgbClr val="000000"/>
                </a:solidFill>
                <a:effectLst/>
                <a:latin typeface="Verdana" panose="020B0604030504040204" pitchFamily="34" charset="0"/>
              </a:rPr>
              <a:t>The key players operating the global additives market include </a:t>
            </a:r>
            <a:r>
              <a:rPr lang="en-US" b="0" i="0" dirty="0">
                <a:solidFill>
                  <a:srgbClr val="000000"/>
                </a:solidFill>
                <a:effectLst/>
                <a:latin typeface="Verdana" panose="020B0604030504040204" pitchFamily="34" charset="0"/>
                <a:hlinkClick r:id="rId3"/>
              </a:rPr>
              <a:t>Clariant AG</a:t>
            </a:r>
            <a:r>
              <a:rPr lang="en-US" b="0"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hlinkClick r:id="rId4"/>
              </a:rPr>
              <a:t>Dow Inc</a:t>
            </a:r>
            <a:r>
              <a:rPr lang="en-US" b="0"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hlinkClick r:id="rId5"/>
              </a:rPr>
              <a:t>Evonik Industries AG</a:t>
            </a:r>
            <a:r>
              <a:rPr lang="en-US" b="0" i="0" dirty="0">
                <a:solidFill>
                  <a:srgbClr val="000000"/>
                </a:solidFill>
                <a:effectLst/>
                <a:latin typeface="Verdana" panose="020B0604030504040204" pitchFamily="34" charset="0"/>
              </a:rPr>
              <a:t>, BASF SE, Eastman Chemical Company, Milliken Chemical, PolyOne Corporation, </a:t>
            </a:r>
            <a:r>
              <a:rPr lang="en-US" b="0" i="0" dirty="0" err="1">
                <a:solidFill>
                  <a:srgbClr val="000000"/>
                </a:solidFill>
                <a:effectLst/>
                <a:latin typeface="Verdana" panose="020B0604030504040204" pitchFamily="34" charset="0"/>
              </a:rPr>
              <a:t>Lanxess</a:t>
            </a:r>
            <a:r>
              <a:rPr lang="en-US" b="0" i="0" dirty="0">
                <a:solidFill>
                  <a:srgbClr val="000000"/>
                </a:solidFill>
                <a:effectLst/>
                <a:latin typeface="Verdana" panose="020B0604030504040204" pitchFamily="34" charset="0"/>
              </a:rPr>
              <a:t> AG, Sanitized AG, and </a:t>
            </a:r>
            <a:r>
              <a:rPr lang="en-US" b="0" i="0" dirty="0" err="1">
                <a:solidFill>
                  <a:srgbClr val="000000"/>
                </a:solidFill>
                <a:effectLst/>
                <a:latin typeface="Verdana" panose="020B0604030504040204" pitchFamily="34" charset="0"/>
              </a:rPr>
              <a:t>BioCote</a:t>
            </a:r>
            <a:r>
              <a:rPr lang="en-US" b="0" i="0" dirty="0">
                <a:solidFill>
                  <a:srgbClr val="000000"/>
                </a:solidFill>
                <a:effectLst/>
                <a:latin typeface="Verdana" panose="020B0604030504040204" pitchFamily="34" charset="0"/>
              </a:rPr>
              <a:t> Limited.</a:t>
            </a:r>
          </a:p>
          <a:p>
            <a:pPr algn="l"/>
            <a:br>
              <a:rPr lang="en-US" dirty="0"/>
            </a:br>
            <a:r>
              <a:rPr lang="en-US" b="1" i="0" dirty="0">
                <a:solidFill>
                  <a:srgbClr val="000000"/>
                </a:solidFill>
                <a:effectLst/>
                <a:latin typeface="Verdana" panose="020B0604030504040204" pitchFamily="34" charset="0"/>
              </a:rPr>
              <a:t>Request For Report Description: </a:t>
            </a:r>
            <a:r>
              <a:rPr lang="en-US" b="1" i="0" dirty="0">
                <a:solidFill>
                  <a:srgbClr val="000000"/>
                </a:solidFill>
                <a:effectLst/>
                <a:latin typeface="Verdana" panose="020B0604030504040204" pitchFamily="34" charset="0"/>
                <a:hlinkClick r:id="rId6"/>
              </a:rPr>
              <a:t>https://www.marketstatsville.com/additives-market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294619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5829</TotalTime>
  <Words>1407</Words>
  <Application>Microsoft Office PowerPoint</Application>
  <PresentationFormat>Widescreen</PresentationFormat>
  <Paragraphs>75</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590</cp:revision>
  <dcterms:created xsi:type="dcterms:W3CDTF">2017-04-19T06:29:38Z</dcterms:created>
  <dcterms:modified xsi:type="dcterms:W3CDTF">2023-11-28T10:26:19Z</dcterms:modified>
</cp:coreProperties>
</file>