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I-for-cybersecurity-market?utm_source=Manjeet+Free+19+oct&amp;utm_medium=Manjeet" TargetMode="External"/><Relationship Id="rId2" Type="http://schemas.openxmlformats.org/officeDocument/2006/relationships/hyperlink" Target="https://www.marketstatsville.com/AI-for-cybersecurit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network-security-management-market" TargetMode="External"/><Relationship Id="rId2" Type="http://schemas.openxmlformats.org/officeDocument/2006/relationships/hyperlink" Target="https://www.marketstatsville.com/buy-now/AI-for-cybersecurit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AI-for-cybersecurity-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intel.in/content/www/in/en/homepage.html" TargetMode="External"/><Relationship Id="rId2" Type="http://schemas.openxmlformats.org/officeDocument/2006/relationships/hyperlink" Target="https://www.nvidia.com/en-in/" TargetMode="External"/><Relationship Id="rId1" Type="http://schemas.openxmlformats.org/officeDocument/2006/relationships/slideLayout" Target="../slideLayouts/slideLayout7.xml"/><Relationship Id="rId5" Type="http://schemas.openxmlformats.org/officeDocument/2006/relationships/hyperlink" Target="https://www.marketstatsville.com/AI-for-cybersecurity-market" TargetMode="External"/><Relationship Id="rId4" Type="http://schemas.openxmlformats.org/officeDocument/2006/relationships/hyperlink" Target="https://www.micron.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AI for Cybersecurity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AI for Cybersecurity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AI for Cybersecurity Market Industry Size, Emerging Trends, Regions, Growth Insights, Opportunities, and Forecast By 203</a:t>
            </a:r>
            <a:r>
              <a:rPr lang="en-US" sz="2400" dirty="0">
                <a:solidFill>
                  <a:schemeClr val="tx2"/>
                </a:solidFill>
              </a:rPr>
              <a:t>0</a:t>
            </a:r>
            <a:endParaRPr lang="en-US" sz="2400" i="0" dirty="0">
              <a:solidFill>
                <a:schemeClr val="tx2"/>
              </a:solidFill>
              <a:effectLst/>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AI for Cybersecurity Market by Security Type (Network Security, Application Security, Cloud Security), by Deployment Type (On-premises, Cloud), by Application (Businesses and Individuals), by End—User (Government &amp; Defense, Retail, BFSI, Manufacturing, Healthcare, and Automotive &amp; Transportation), by Technology (Machine Learning, Natural Language Processing, Context-Aware Computing), by Region – Global Share and Forecast to 2030</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AI for Cybersecurity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13,248.6 million in 2021</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83,516.6 million by 2030</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22.7%</a:t>
            </a:r>
            <a:r>
              <a:rPr lang="en-US" b="0" i="0" dirty="0">
                <a:solidFill>
                  <a:srgbClr val="000000"/>
                </a:solidFill>
                <a:effectLst/>
                <a:latin typeface="Verdana" panose="020B0604030504040204" pitchFamily="34" charset="0"/>
              </a:rPr>
              <a:t> from 2022 to 2030.</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https://www.marketstatsville.com/request-sample/AI-for-cybersecurity-market?utm_source=Manjeet+Free+19+oct&amp;utm_medium=Manjeet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4EDFD3-DF18-E1A0-52D5-1F6107AAACA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E7C1776-1A9C-0FDB-6DBF-5559C4E91A6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AD88BA2-A1D6-FB8A-AC41-9A6E0EB1A736}"/>
              </a:ext>
            </a:extLst>
          </p:cNvPr>
          <p:cNvSpPr txBox="1"/>
          <p:nvPr/>
        </p:nvSpPr>
        <p:spPr>
          <a:xfrm>
            <a:off x="335280" y="785345"/>
            <a:ext cx="11521440"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https://www.marketstatsville.com/buy-now/AI-for-cybersecurity-market?opt=3338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AI for Cybersecurity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Security Type (Revenue,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Network Security</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Endpoint Security</a:t>
            </a:r>
          </a:p>
          <a:p>
            <a:pPr algn="l">
              <a:buFont typeface="Arial" panose="020B0604020202020204" pitchFamily="34" charset="0"/>
              <a:buChar char="•"/>
            </a:pPr>
            <a:r>
              <a:rPr lang="en-US" b="0" i="0" dirty="0">
                <a:solidFill>
                  <a:srgbClr val="000000"/>
                </a:solidFill>
                <a:effectLst/>
                <a:latin typeface="Verdana" panose="020B0604030504040204" pitchFamily="34" charset="0"/>
              </a:rPr>
              <a:t>Application Security</a:t>
            </a:r>
          </a:p>
          <a:p>
            <a:pPr algn="l">
              <a:buFont typeface="Arial" panose="020B0604020202020204" pitchFamily="34" charset="0"/>
              <a:buChar char="•"/>
            </a:pPr>
            <a:r>
              <a:rPr lang="en-US" b="0" i="0" dirty="0">
                <a:solidFill>
                  <a:srgbClr val="000000"/>
                </a:solidFill>
                <a:effectLst/>
                <a:latin typeface="Verdana" panose="020B0604030504040204" pitchFamily="34" charset="0"/>
              </a:rPr>
              <a:t>Cloud Security</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Deployment Type (Revenue,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Cloud</a:t>
            </a:r>
          </a:p>
          <a:p>
            <a:pPr algn="l">
              <a:buFont typeface="Arial" panose="020B0604020202020204" pitchFamily="34" charset="0"/>
              <a:buChar char="•"/>
            </a:pPr>
            <a:r>
              <a:rPr lang="en-US" b="0" i="0" dirty="0">
                <a:solidFill>
                  <a:srgbClr val="000000"/>
                </a:solidFill>
                <a:effectLst/>
                <a:latin typeface="Verdana" panose="020B0604030504040204" pitchFamily="34" charset="0"/>
              </a:rPr>
              <a:t>On-Premise</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 By Application (Revenue,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Businesses</a:t>
            </a:r>
          </a:p>
          <a:p>
            <a:pPr algn="l">
              <a:buFont typeface="Arial" panose="020B0604020202020204" pitchFamily="34" charset="0"/>
              <a:buChar char="•"/>
            </a:pPr>
            <a:r>
              <a:rPr lang="en-US" b="0" i="0" dirty="0">
                <a:solidFill>
                  <a:srgbClr val="000000"/>
                </a:solidFill>
                <a:effectLst/>
                <a:latin typeface="Verdana" panose="020B0604030504040204" pitchFamily="34" charset="0"/>
              </a:rPr>
              <a:t>Individual</a:t>
            </a:r>
            <a:endParaRPr lang="en-IN" dirty="0"/>
          </a:p>
        </p:txBody>
      </p:sp>
    </p:spTree>
    <p:extLst>
      <p:ext uri="{BB962C8B-B14F-4D97-AF65-F5344CB8AC3E}">
        <p14:creationId xmlns:p14="http://schemas.microsoft.com/office/powerpoint/2010/main" val="159574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298FA4-BF1F-46CB-FA31-99978FF4304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514C072-E83B-2094-639A-F8F3A13840D8}"/>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8394366-862F-D399-CC11-6E0AD7680F9B}"/>
              </a:ext>
            </a:extLst>
          </p:cNvPr>
          <p:cNvSpPr txBox="1"/>
          <p:nvPr/>
        </p:nvSpPr>
        <p:spPr>
          <a:xfrm>
            <a:off x="328246" y="696413"/>
            <a:ext cx="11535507"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End-User (Revenue, USD Million, 2017-2030)</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BFSI</a:t>
            </a:r>
          </a:p>
          <a:p>
            <a:pPr algn="l">
              <a:buFont typeface="Arial" panose="020B0604020202020204" pitchFamily="34" charset="0"/>
              <a:buChar char="•"/>
            </a:pPr>
            <a:r>
              <a:rPr lang="en-US" b="0" i="0" dirty="0">
                <a:solidFill>
                  <a:srgbClr val="000000"/>
                </a:solidFill>
                <a:effectLst/>
                <a:latin typeface="Verdana" panose="020B0604030504040204" pitchFamily="34" charset="0"/>
              </a:rPr>
              <a:t>Retail</a:t>
            </a:r>
          </a:p>
          <a:p>
            <a:pPr algn="l">
              <a:buFont typeface="Arial" panose="020B0604020202020204" pitchFamily="34" charset="0"/>
              <a:buChar char="•"/>
            </a:pPr>
            <a:r>
              <a:rPr lang="en-US" b="0" i="0" dirty="0">
                <a:solidFill>
                  <a:srgbClr val="000000"/>
                </a:solidFill>
                <a:effectLst/>
                <a:latin typeface="Verdana" panose="020B0604030504040204" pitchFamily="34" charset="0"/>
              </a:rPr>
              <a:t>Government &amp; Defense</a:t>
            </a:r>
          </a:p>
          <a:p>
            <a:pPr algn="l">
              <a:buFont typeface="Arial" panose="020B0604020202020204" pitchFamily="34" charset="0"/>
              <a:buChar char="•"/>
            </a:pPr>
            <a:r>
              <a:rPr lang="en-US" b="0" i="0" dirty="0">
                <a:solidFill>
                  <a:srgbClr val="000000"/>
                </a:solidFill>
                <a:effectLst/>
                <a:latin typeface="Verdana" panose="020B0604030504040204" pitchFamily="34" charset="0"/>
              </a:rPr>
              <a:t>Manufacturing</a:t>
            </a:r>
          </a:p>
          <a:p>
            <a:pPr algn="l">
              <a:buFont typeface="Arial" panose="020B0604020202020204" pitchFamily="34" charset="0"/>
              <a:buChar char="•"/>
            </a:pPr>
            <a:r>
              <a:rPr lang="en-US" b="0" i="0" dirty="0">
                <a:solidFill>
                  <a:srgbClr val="000000"/>
                </a:solidFill>
                <a:effectLst/>
                <a:latin typeface="Verdana" panose="020B0604030504040204" pitchFamily="34" charset="0"/>
              </a:rPr>
              <a:t>Infrastructure</a:t>
            </a:r>
          </a:p>
          <a:p>
            <a:pPr algn="l">
              <a:buFont typeface="Arial" panose="020B0604020202020204" pitchFamily="34" charset="0"/>
              <a:buChar char="•"/>
            </a:pPr>
            <a:r>
              <a:rPr lang="en-US" b="0" i="0" dirty="0">
                <a:solidFill>
                  <a:srgbClr val="000000"/>
                </a:solidFill>
                <a:effectLst/>
                <a:latin typeface="Verdana" panose="020B0604030504040204" pitchFamily="34" charset="0"/>
              </a:rPr>
              <a:t>Enterprise</a:t>
            </a:r>
          </a:p>
          <a:p>
            <a:pPr algn="l">
              <a:buFont typeface="Arial" panose="020B0604020202020204" pitchFamily="34" charset="0"/>
              <a:buChar char="•"/>
            </a:pPr>
            <a:r>
              <a:rPr lang="en-US" b="0" i="0" dirty="0">
                <a:solidFill>
                  <a:srgbClr val="000000"/>
                </a:solidFill>
                <a:effectLst/>
                <a:latin typeface="Verdana" panose="020B0604030504040204" pitchFamily="34" charset="0"/>
              </a:rPr>
              <a:t>Healthcare</a:t>
            </a:r>
          </a:p>
          <a:p>
            <a:pPr algn="l">
              <a:buFont typeface="Arial" panose="020B0604020202020204" pitchFamily="34" charset="0"/>
              <a:buChar char="•"/>
            </a:pPr>
            <a:r>
              <a:rPr lang="en-US" b="0" i="0" dirty="0">
                <a:solidFill>
                  <a:srgbClr val="000000"/>
                </a:solidFill>
                <a:effectLst/>
                <a:latin typeface="Verdana" panose="020B0604030504040204" pitchFamily="34" charset="0"/>
              </a:rPr>
              <a:t>Automotive &amp; Transportation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Technology (Revenue,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Machine Learning</a:t>
            </a:r>
          </a:p>
          <a:p>
            <a:pPr algn="l">
              <a:buFont typeface="Arial" panose="020B0604020202020204" pitchFamily="34" charset="0"/>
              <a:buChar char="•"/>
            </a:pPr>
            <a:r>
              <a:rPr lang="en-US" b="0" i="0" dirty="0">
                <a:solidFill>
                  <a:srgbClr val="000000"/>
                </a:solidFill>
                <a:effectLst/>
                <a:latin typeface="Verdana" panose="020B0604030504040204" pitchFamily="34" charset="0"/>
              </a:rPr>
              <a:t>Natural Language Processing</a:t>
            </a:r>
          </a:p>
          <a:p>
            <a:pPr algn="l">
              <a:buFont typeface="Arial" panose="020B0604020202020204" pitchFamily="34" charset="0"/>
              <a:buChar char="•"/>
            </a:pPr>
            <a:r>
              <a:rPr lang="en-US" b="0" i="0" dirty="0">
                <a:solidFill>
                  <a:srgbClr val="000000"/>
                </a:solidFill>
                <a:effectLst/>
                <a:latin typeface="Verdana" panose="020B0604030504040204" pitchFamily="34" charset="0"/>
              </a:rPr>
              <a:t>Context-Aware Computing</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https://www.marketstatsville.com/table-of-content/AI-for-cybersecurity-market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71004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CE7EF4-1385-68C9-254C-E4369DC4185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CBFA614-B088-2C89-2510-EEFEE1F39016}"/>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062C85E0-69C8-9A9B-2805-A550BC37D078}"/>
              </a:ext>
            </a:extLst>
          </p:cNvPr>
          <p:cNvSpPr txBox="1"/>
          <p:nvPr/>
        </p:nvSpPr>
        <p:spPr>
          <a:xfrm>
            <a:off x="363415" y="472203"/>
            <a:ext cx="11465169"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Major key players in the global AI for Cybersecurity market are:</a:t>
            </a:r>
          </a:p>
          <a:p>
            <a:pPr algn="l"/>
            <a:endParaRPr lang="en-IN" b="1"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2"/>
              </a:rPr>
              <a:t>NVIDIA Corporation</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Intel Corporation </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Xilinx Inc. </a:t>
            </a:r>
          </a:p>
          <a:p>
            <a:pPr algn="l">
              <a:buFont typeface="Arial" panose="020B0604020202020204" pitchFamily="34" charset="0"/>
              <a:buChar char="•"/>
            </a:pPr>
            <a:r>
              <a:rPr lang="en-IN" b="0" i="0" dirty="0">
                <a:solidFill>
                  <a:srgbClr val="000000"/>
                </a:solidFill>
                <a:effectLst/>
                <a:latin typeface="Verdana" panose="020B0604030504040204" pitchFamily="34" charset="0"/>
              </a:rPr>
              <a:t>Samsung Electronics Co., Ltd (South Korea),</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4"/>
              </a:rPr>
              <a:t>Micron Technology, Inc. </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IBM Corporation </a:t>
            </a:r>
          </a:p>
          <a:p>
            <a:pPr algn="l">
              <a:buFont typeface="Arial" panose="020B0604020202020204" pitchFamily="34" charset="0"/>
              <a:buChar char="•"/>
            </a:pPr>
            <a:r>
              <a:rPr lang="en-IN" b="0" i="0" dirty="0">
                <a:solidFill>
                  <a:srgbClr val="000000"/>
                </a:solidFill>
                <a:effectLst/>
                <a:latin typeface="Verdana" panose="020B0604030504040204" pitchFamily="34" charset="0"/>
              </a:rPr>
              <a:t>Amazon Web Services, Inc. </a:t>
            </a:r>
          </a:p>
          <a:p>
            <a:pPr algn="l">
              <a:buFont typeface="Arial" panose="020B0604020202020204" pitchFamily="34" charset="0"/>
              <a:buChar char="•"/>
            </a:pPr>
            <a:r>
              <a:rPr lang="en-IN" b="0" i="0" dirty="0">
                <a:solidFill>
                  <a:srgbClr val="000000"/>
                </a:solidFill>
                <a:effectLst/>
                <a:latin typeface="Verdana" panose="020B0604030504040204" pitchFamily="34" charset="0"/>
              </a:rPr>
              <a:t>Darktrace</a:t>
            </a:r>
          </a:p>
          <a:p>
            <a:pPr algn="l">
              <a:buFont typeface="Arial" panose="020B0604020202020204" pitchFamily="34" charset="0"/>
              <a:buChar char="•"/>
            </a:pPr>
            <a:r>
              <a:rPr lang="en-IN" b="0" i="0" dirty="0">
                <a:solidFill>
                  <a:srgbClr val="000000"/>
                </a:solidFill>
                <a:effectLst/>
                <a:latin typeface="Verdana" panose="020B0604030504040204" pitchFamily="34" charset="0"/>
              </a:rPr>
              <a:t>Cylance Inc. </a:t>
            </a:r>
          </a:p>
          <a:p>
            <a:pPr algn="l">
              <a:buFont typeface="Arial" panose="020B0604020202020204" pitchFamily="34" charset="0"/>
              <a:buChar char="•"/>
            </a:pPr>
            <a:r>
              <a:rPr lang="en-IN" b="0" i="0" dirty="0">
                <a:solidFill>
                  <a:srgbClr val="000000"/>
                </a:solidFill>
                <a:effectLst/>
                <a:latin typeface="Verdana" panose="020B0604030504040204" pitchFamily="34" charset="0"/>
              </a:rPr>
              <a:t>Vectra AI, Inc. </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ThreatMetrix</a:t>
            </a:r>
            <a:r>
              <a:rPr lang="en-IN" b="0" i="0" dirty="0">
                <a:solidFill>
                  <a:srgbClr val="000000"/>
                </a:solidFill>
                <a:effectLst/>
                <a:latin typeface="Verdana" panose="020B0604030504040204" pitchFamily="34" charset="0"/>
              </a:rPr>
              <a:t> Inc. </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Securonix</a:t>
            </a:r>
            <a:r>
              <a:rPr lang="en-IN" b="0" i="0" dirty="0">
                <a:solidFill>
                  <a:srgbClr val="000000"/>
                </a:solidFill>
                <a:effectLst/>
                <a:latin typeface="Verdana" panose="020B0604030504040204" pitchFamily="34" charset="0"/>
              </a:rPr>
              <a:t> Inc. </a:t>
            </a:r>
          </a:p>
          <a:p>
            <a:pPr algn="l">
              <a:buFont typeface="Arial" panose="020B0604020202020204" pitchFamily="34" charset="0"/>
              <a:buChar char="•"/>
            </a:pPr>
            <a:r>
              <a:rPr lang="en-IN" b="0" i="0" dirty="0">
                <a:solidFill>
                  <a:srgbClr val="000000"/>
                </a:solidFill>
                <a:effectLst/>
                <a:latin typeface="Verdana" panose="020B0604030504040204" pitchFamily="34" charset="0"/>
              </a:rPr>
              <a:t>Fortinet, Inc.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Acalvio</a:t>
            </a:r>
            <a:r>
              <a:rPr lang="en-IN" b="0" i="0" dirty="0">
                <a:solidFill>
                  <a:srgbClr val="000000"/>
                </a:solidFill>
                <a:effectLst/>
                <a:latin typeface="Verdana" panose="020B0604030504040204" pitchFamily="34" charset="0"/>
              </a:rPr>
              <a:t> Technologies </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SparkCognition</a:t>
            </a:r>
            <a:r>
              <a:rPr lang="en-IN" b="0" i="0" dirty="0">
                <a:solidFill>
                  <a:srgbClr val="000000"/>
                </a:solidFill>
                <a:effectLst/>
                <a:latin typeface="Verdana" panose="020B0604030504040204" pitchFamily="34" charset="0"/>
              </a:rPr>
              <a:t> Inc. </a:t>
            </a:r>
          </a:p>
          <a:p>
            <a:pPr algn="l">
              <a:buFont typeface="Arial" panose="020B0604020202020204" pitchFamily="34" charset="0"/>
              <a:buChar char="•"/>
            </a:pPr>
            <a:r>
              <a:rPr lang="en-IN" b="0" i="0" dirty="0">
                <a:solidFill>
                  <a:srgbClr val="000000"/>
                </a:solidFill>
                <a:effectLst/>
                <a:latin typeface="Verdana" panose="020B0604030504040204" pitchFamily="34" charset="0"/>
              </a:rPr>
              <a:t>Palo Alto Networks Inc.</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5"/>
              </a:rPr>
              <a:t>https://www.marketstatsville.com/AI-for-cybersecurity-market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14338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5636</TotalTime>
  <Words>1417</Words>
  <Application>Microsoft Office PowerPoint</Application>
  <PresentationFormat>Widescreen</PresentationFormat>
  <Paragraphs>99</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531</cp:revision>
  <dcterms:created xsi:type="dcterms:W3CDTF">2017-04-19T06:29:38Z</dcterms:created>
  <dcterms:modified xsi:type="dcterms:W3CDTF">2023-10-19T10:27:03Z</dcterms:modified>
</cp:coreProperties>
</file>