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21-09-2023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I-for-cybersecurity-market" TargetMode="External"/><Relationship Id="rId2" Type="http://schemas.openxmlformats.org/officeDocument/2006/relationships/hyperlink" Target="https://www.marketstatsville.com/AI-for-cybersecurit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network-security-management-market" TargetMode="External"/><Relationship Id="rId2" Type="http://schemas.openxmlformats.org/officeDocument/2006/relationships/hyperlink" Target="https://www.marketstatsville.com/buy-now/AI-for-cybersecurit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AI-for-cybersecurity-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intel.in/content/www/in/en/homepage.html" TargetMode="External"/><Relationship Id="rId2" Type="http://schemas.openxmlformats.org/officeDocument/2006/relationships/hyperlink" Target="https://www.nvidia.com/en-in/" TargetMode="External"/><Relationship Id="rId1" Type="http://schemas.openxmlformats.org/officeDocument/2006/relationships/slideLayout" Target="../slideLayouts/slideLayout7.xml"/><Relationship Id="rId4" Type="http://schemas.openxmlformats.org/officeDocument/2006/relationships/hyperlink" Target="https://www.micron.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AI for Cybersecurity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AI for Cybersecurity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AI for Cybersecurity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AI for Cybersecurity Market by Security Type (Network Security, Application Security, Cloud Security), by Deployment Type (On-premises, Cloud), by Application (Businesses and Individuals), by End—User (Government &amp; Defense, Retail, BFSI, Manufacturing, Healthcare, and Automotive &amp; Transportation), by Technology (Machine Learning, Natural Language Processing, Context-Aware Computing), by Region – Global Share and Forecast to 2030</a:t>
            </a:r>
          </a:p>
          <a:p>
            <a:pPr algn="l"/>
            <a:endParaRPr lang="en-US" dirty="0">
              <a:solidFill>
                <a:srgbClr val="222222"/>
              </a:solidFill>
              <a:latin typeface="Verdana" panose="020B0604030504040204" pitchFamily="34" charset="0"/>
            </a:endParaRPr>
          </a:p>
          <a:p>
            <a:pPr algn="l"/>
            <a:r>
              <a:rPr lang="en-US" b="0" i="0" dirty="0">
                <a:solidFill>
                  <a:srgbClr val="222222"/>
                </a:solidFill>
                <a:effectLst/>
                <a:latin typeface="Verdana" panose="020B0604030504040204" pitchFamily="34" charset="0"/>
              </a:rPr>
              <a:t>According to the Market Statsville Group (MSG), the </a:t>
            </a:r>
            <a:r>
              <a:rPr lang="en-US" b="0" i="0" u="none" strike="noStrike" dirty="0">
                <a:solidFill>
                  <a:srgbClr val="CC6611"/>
                </a:solidFill>
                <a:effectLst/>
                <a:latin typeface="Verdana" panose="020B0604030504040204" pitchFamily="34" charset="0"/>
                <a:hlinkClick r:id="rId2"/>
              </a:rPr>
              <a:t>global AI for Cybersecurity Market</a:t>
            </a:r>
            <a:r>
              <a:rPr lang="en-US" b="0" i="0" dirty="0">
                <a:solidFill>
                  <a:srgbClr val="222222"/>
                </a:solidFill>
                <a:effectLst/>
                <a:latin typeface="Verdana" panose="020B0604030504040204" pitchFamily="34" charset="0"/>
              </a:rPr>
              <a:t> size is expected to grow from USD 13,248.6 million in 2021 to USD 83,516.6 million by 2030, at a CAGR of 22.7% from 2022 to 2030. </a:t>
            </a:r>
          </a:p>
          <a:p>
            <a:pPr algn="l"/>
            <a:endParaRPr lang="en-US" b="0" i="0" dirty="0">
              <a:solidFill>
                <a:srgbClr val="222222"/>
              </a:solidFill>
              <a:effectLst/>
              <a:latin typeface="Arial" panose="020B0604020202020204" pitchFamily="34" charset="0"/>
            </a:endParaRPr>
          </a:p>
          <a:p>
            <a:pPr algn="l"/>
            <a:r>
              <a:rPr lang="en-US" b="0" i="0" dirty="0">
                <a:solidFill>
                  <a:srgbClr val="222222"/>
                </a:solidFill>
                <a:effectLst/>
                <a:latin typeface="Verdana" panose="020B0604030504040204" pitchFamily="34" charset="0"/>
              </a:rPr>
              <a:t>AI has revolutionized the cybersecurity market, offering unparalleled protection against evolving threats. Advanced machine learning algorithms analyze vast datasets to detect anomalies, pinpointing potential breaches in real-time. AI-driven threat intelligence predicts attack vectors and adapts defenses accordingly. Automated incident response mitigates damage swiftly, reducing downtime and data loss.</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Sample Copy of this Report: </a:t>
            </a:r>
            <a:r>
              <a:rPr lang="en-US" b="1" i="0" u="none" strike="noStrike" dirty="0">
                <a:solidFill>
                  <a:srgbClr val="CC6611"/>
                </a:solidFill>
                <a:effectLst/>
                <a:latin typeface="Verdana" panose="020B0604030504040204" pitchFamily="34" charset="0"/>
                <a:hlinkClick r:id="rId3"/>
              </a:rPr>
              <a:t>https://www.marketstatsville.com/request-sample/AI-for-cybersecurity-market</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6181C2-8807-A6EA-FE30-B55A700BB9E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CE3A1A2-EB05-26EA-087A-4D11A11E8F5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1610870-3678-6668-A7E0-39EFE1FA0FF5}"/>
              </a:ext>
            </a:extLst>
          </p:cNvPr>
          <p:cNvSpPr txBox="1"/>
          <p:nvPr/>
        </p:nvSpPr>
        <p:spPr>
          <a:xfrm>
            <a:off x="384517" y="868577"/>
            <a:ext cx="11422966" cy="5632311"/>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Direct Purchase Report: </a:t>
            </a:r>
            <a:r>
              <a:rPr lang="en-US" b="1" i="0" u="none" strike="noStrike" dirty="0">
                <a:solidFill>
                  <a:srgbClr val="CC6611"/>
                </a:solidFill>
                <a:effectLst/>
                <a:latin typeface="Verdana" panose="020B0604030504040204" pitchFamily="34" charset="0"/>
                <a:hlinkClick r:id="rId2"/>
              </a:rPr>
              <a:t>https://www.marketstatsville.com/buy-now/AI-for-cybersecurity-market?opt=3338</a:t>
            </a:r>
            <a:endParaRPr lang="en-US" b="1" i="0" u="none" strike="noStrike" dirty="0">
              <a:solidFill>
                <a:srgbClr val="CC6611"/>
              </a:solidFill>
              <a:effectLst/>
              <a:latin typeface="Verdana" panose="020B0604030504040204" pitchFamily="34" charset="0"/>
            </a:endParaRPr>
          </a:p>
          <a:p>
            <a:pPr algn="l"/>
            <a:endParaRPr lang="en-US" b="0" i="0" dirty="0">
              <a:solidFill>
                <a:srgbClr val="222222"/>
              </a:solidFill>
              <a:effectLst/>
              <a:latin typeface="Verdana" panose="020B0604030504040204" pitchFamily="34" charset="0"/>
            </a:endParaRPr>
          </a:p>
          <a:p>
            <a:pPr algn="l"/>
            <a:r>
              <a:rPr lang="en-US" b="0" i="0" dirty="0">
                <a:solidFill>
                  <a:srgbClr val="222222"/>
                </a:solidFill>
                <a:effectLst/>
                <a:latin typeface="Verdana" panose="020B0604030504040204" pitchFamily="34" charset="0"/>
              </a:rPr>
              <a:t>Market Segmentation Analysis</a:t>
            </a:r>
          </a:p>
          <a:p>
            <a:pPr algn="l"/>
            <a:r>
              <a:rPr lang="en-US" b="0" i="0" dirty="0">
                <a:solidFill>
                  <a:srgbClr val="222222"/>
                </a:solidFill>
                <a:effectLst/>
                <a:latin typeface="Verdana" panose="020B0604030504040204" pitchFamily="34" charset="0"/>
              </a:rPr>
              <a:t>The study categorizes the global AI for Cybersecurity market based on equipment type, technology, type, installation method, distribution channel, application, and regions.</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Scope of the Report</a:t>
            </a:r>
          </a:p>
          <a:p>
            <a:pPr algn="l"/>
            <a:endParaRPr lang="en-US" b="1"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Security Type (Revenue, USD Million, 2017-2030)</a:t>
            </a:r>
          </a:p>
          <a:p>
            <a:pPr algn="l">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3"/>
              </a:rPr>
              <a:t>Network Security</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Endpoint Security</a:t>
            </a:r>
          </a:p>
          <a:p>
            <a:pPr algn="l">
              <a:buFont typeface="Arial" panose="020B0604020202020204" pitchFamily="34" charset="0"/>
              <a:buChar char="•"/>
            </a:pPr>
            <a:r>
              <a:rPr lang="en-US" b="0" i="0" dirty="0">
                <a:solidFill>
                  <a:srgbClr val="222222"/>
                </a:solidFill>
                <a:effectLst/>
                <a:latin typeface="Verdana" panose="020B0604030504040204" pitchFamily="34" charset="0"/>
              </a:rPr>
              <a:t>Application Security</a:t>
            </a:r>
          </a:p>
          <a:p>
            <a:pPr algn="l">
              <a:buFont typeface="Arial" panose="020B0604020202020204" pitchFamily="34" charset="0"/>
              <a:buChar char="•"/>
            </a:pPr>
            <a:r>
              <a:rPr lang="en-US" b="0" i="0" dirty="0">
                <a:solidFill>
                  <a:srgbClr val="222222"/>
                </a:solidFill>
                <a:effectLst/>
                <a:latin typeface="Verdana" panose="020B0604030504040204" pitchFamily="34" charset="0"/>
              </a:rPr>
              <a:t>Cloud Security</a:t>
            </a:r>
          </a:p>
          <a:p>
            <a:pPr algn="l"/>
            <a:r>
              <a:rPr lang="en-US" b="1" i="0" dirty="0">
                <a:solidFill>
                  <a:srgbClr val="222222"/>
                </a:solidFill>
                <a:effectLst/>
                <a:latin typeface="Verdana" panose="020B0604030504040204" pitchFamily="34" charset="0"/>
              </a:rPr>
              <a:t>By Deployment Type (Revenue, USD Million, 2017-2030)</a:t>
            </a:r>
          </a:p>
          <a:p>
            <a:pPr algn="l">
              <a:buFont typeface="Arial" panose="020B0604020202020204" pitchFamily="34" charset="0"/>
              <a:buChar char="•"/>
            </a:pPr>
            <a:r>
              <a:rPr lang="en-US" b="0" i="0" dirty="0">
                <a:solidFill>
                  <a:srgbClr val="222222"/>
                </a:solidFill>
                <a:effectLst/>
                <a:latin typeface="Verdana" panose="020B0604030504040204" pitchFamily="34" charset="0"/>
              </a:rPr>
              <a:t>Cloud</a:t>
            </a:r>
          </a:p>
          <a:p>
            <a:pPr algn="l">
              <a:buFont typeface="Arial" panose="020B0604020202020204" pitchFamily="34" charset="0"/>
              <a:buChar char="•"/>
            </a:pPr>
            <a:r>
              <a:rPr lang="en-US" b="0" i="0" dirty="0">
                <a:solidFill>
                  <a:srgbClr val="222222"/>
                </a:solidFill>
                <a:effectLst/>
                <a:latin typeface="Verdana" panose="020B0604030504040204" pitchFamily="34" charset="0"/>
              </a:rPr>
              <a:t>On-Premise</a:t>
            </a:r>
          </a:p>
          <a:p>
            <a:pPr algn="l"/>
            <a:r>
              <a:rPr lang="en-US" b="1" i="0" dirty="0">
                <a:solidFill>
                  <a:srgbClr val="222222"/>
                </a:solidFill>
                <a:effectLst/>
                <a:latin typeface="Verdana" panose="020B0604030504040204" pitchFamily="34" charset="0"/>
              </a:rPr>
              <a:t> By Application (Revenue, USD Million, 2017-2030)</a:t>
            </a:r>
          </a:p>
          <a:p>
            <a:pPr algn="l">
              <a:buFont typeface="Arial" panose="020B0604020202020204" pitchFamily="34" charset="0"/>
              <a:buChar char="•"/>
            </a:pPr>
            <a:r>
              <a:rPr lang="en-US" b="0" i="0" dirty="0">
                <a:solidFill>
                  <a:srgbClr val="222222"/>
                </a:solidFill>
                <a:effectLst/>
                <a:latin typeface="Verdana" panose="020B0604030504040204" pitchFamily="34" charset="0"/>
              </a:rPr>
              <a:t>Businesses</a:t>
            </a:r>
          </a:p>
          <a:p>
            <a:pPr algn="l">
              <a:buFont typeface="Arial" panose="020B0604020202020204" pitchFamily="34" charset="0"/>
              <a:buChar char="•"/>
            </a:pPr>
            <a:r>
              <a:rPr lang="en-US" b="0" i="0" dirty="0">
                <a:solidFill>
                  <a:srgbClr val="222222"/>
                </a:solidFill>
                <a:effectLst/>
                <a:latin typeface="Verdana" panose="020B0604030504040204" pitchFamily="34" charset="0"/>
              </a:rPr>
              <a:t>Individual</a:t>
            </a:r>
            <a:endParaRPr lang="en-IN" dirty="0"/>
          </a:p>
        </p:txBody>
      </p:sp>
    </p:spTree>
    <p:extLst>
      <p:ext uri="{BB962C8B-B14F-4D97-AF65-F5344CB8AC3E}">
        <p14:creationId xmlns:p14="http://schemas.microsoft.com/office/powerpoint/2010/main" val="276686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828644-92B8-9351-A5C0-BA96C2B7E5C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525D9B2-923F-8EBB-6FC9-C166462134C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FA1E0D6-A62C-DB2D-1BEB-5660A4F86602}"/>
              </a:ext>
            </a:extLst>
          </p:cNvPr>
          <p:cNvSpPr txBox="1"/>
          <p:nvPr/>
        </p:nvSpPr>
        <p:spPr>
          <a:xfrm>
            <a:off x="328246" y="696413"/>
            <a:ext cx="11535507" cy="5355312"/>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By End-User (Revenue, USD Million, 2017-2030)</a:t>
            </a:r>
          </a:p>
          <a:p>
            <a:pPr algn="l"/>
            <a:endParaRPr lang="en-US" b="1"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BFSI</a:t>
            </a:r>
          </a:p>
          <a:p>
            <a:pPr algn="l">
              <a:buFont typeface="Arial" panose="020B0604020202020204" pitchFamily="34" charset="0"/>
              <a:buChar char="•"/>
            </a:pPr>
            <a:r>
              <a:rPr lang="en-US" b="0" i="0" dirty="0">
                <a:solidFill>
                  <a:srgbClr val="222222"/>
                </a:solidFill>
                <a:effectLst/>
                <a:latin typeface="Verdana" panose="020B0604030504040204" pitchFamily="34" charset="0"/>
              </a:rPr>
              <a:t>Retail</a:t>
            </a:r>
          </a:p>
          <a:p>
            <a:pPr algn="l">
              <a:buFont typeface="Arial" panose="020B0604020202020204" pitchFamily="34" charset="0"/>
              <a:buChar char="•"/>
            </a:pPr>
            <a:r>
              <a:rPr lang="en-US" b="0" i="0" dirty="0">
                <a:solidFill>
                  <a:srgbClr val="222222"/>
                </a:solidFill>
                <a:effectLst/>
                <a:latin typeface="Verdana" panose="020B0604030504040204" pitchFamily="34" charset="0"/>
              </a:rPr>
              <a:t>Government &amp; Defense</a:t>
            </a:r>
          </a:p>
          <a:p>
            <a:pPr algn="l">
              <a:buFont typeface="Arial" panose="020B0604020202020204" pitchFamily="34" charset="0"/>
              <a:buChar char="•"/>
            </a:pPr>
            <a:r>
              <a:rPr lang="en-US" b="0" i="0" dirty="0">
                <a:solidFill>
                  <a:srgbClr val="222222"/>
                </a:solidFill>
                <a:effectLst/>
                <a:latin typeface="Verdana" panose="020B0604030504040204" pitchFamily="34" charset="0"/>
              </a:rPr>
              <a:t>Manufacturing</a:t>
            </a:r>
          </a:p>
          <a:p>
            <a:pPr algn="l">
              <a:buFont typeface="Arial" panose="020B0604020202020204" pitchFamily="34" charset="0"/>
              <a:buChar char="•"/>
            </a:pPr>
            <a:r>
              <a:rPr lang="en-US" b="0" i="0" dirty="0">
                <a:solidFill>
                  <a:srgbClr val="222222"/>
                </a:solidFill>
                <a:effectLst/>
                <a:latin typeface="Verdana" panose="020B0604030504040204" pitchFamily="34" charset="0"/>
              </a:rPr>
              <a:t>Infrastructure</a:t>
            </a:r>
          </a:p>
          <a:p>
            <a:pPr algn="l">
              <a:buFont typeface="Arial" panose="020B0604020202020204" pitchFamily="34" charset="0"/>
              <a:buChar char="•"/>
            </a:pPr>
            <a:r>
              <a:rPr lang="en-US" b="0" i="0" dirty="0">
                <a:solidFill>
                  <a:srgbClr val="222222"/>
                </a:solidFill>
                <a:effectLst/>
                <a:latin typeface="Verdana" panose="020B0604030504040204" pitchFamily="34" charset="0"/>
              </a:rPr>
              <a:t>Enterprise</a:t>
            </a:r>
          </a:p>
          <a:p>
            <a:pPr algn="l">
              <a:buFont typeface="Arial" panose="020B0604020202020204" pitchFamily="34" charset="0"/>
              <a:buChar char="•"/>
            </a:pPr>
            <a:r>
              <a:rPr lang="en-US" b="0" i="0" dirty="0">
                <a:solidFill>
                  <a:srgbClr val="222222"/>
                </a:solidFill>
                <a:effectLst/>
                <a:latin typeface="Verdana" panose="020B0604030504040204" pitchFamily="34" charset="0"/>
              </a:rPr>
              <a:t>Healthcare</a:t>
            </a:r>
          </a:p>
          <a:p>
            <a:pPr algn="l">
              <a:buFont typeface="Arial" panose="020B0604020202020204" pitchFamily="34" charset="0"/>
              <a:buChar char="•"/>
            </a:pPr>
            <a:r>
              <a:rPr lang="en-US" b="0" i="0" dirty="0">
                <a:solidFill>
                  <a:srgbClr val="222222"/>
                </a:solidFill>
                <a:effectLst/>
                <a:latin typeface="Verdana" panose="020B0604030504040204" pitchFamily="34" charset="0"/>
              </a:rPr>
              <a:t>Automotive &amp; Transportation</a:t>
            </a:r>
          </a:p>
          <a:p>
            <a:pPr algn="l">
              <a:buFont typeface="Arial" panose="020B0604020202020204" pitchFamily="34" charset="0"/>
              <a:buChar char="•"/>
            </a:pPr>
            <a:r>
              <a:rPr lang="en-US" b="0" i="0" dirty="0">
                <a:solidFill>
                  <a:srgbClr val="222222"/>
                </a:solidFill>
                <a:effectLst/>
                <a:latin typeface="Verdana" panose="020B0604030504040204" pitchFamily="34" charset="0"/>
              </a:rPr>
              <a:t>Others</a:t>
            </a:r>
          </a:p>
          <a:p>
            <a:pPr algn="l">
              <a:buFont typeface="Arial" panose="020B0604020202020204" pitchFamily="34" charset="0"/>
              <a:buChar char="•"/>
            </a:pPr>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Technology (Revenue, USD Million, 2017-2030)</a:t>
            </a:r>
          </a:p>
          <a:p>
            <a:pPr algn="l">
              <a:buFont typeface="Arial" panose="020B0604020202020204" pitchFamily="34" charset="0"/>
              <a:buChar char="•"/>
            </a:pPr>
            <a:r>
              <a:rPr lang="en-US" b="0" i="0" dirty="0">
                <a:solidFill>
                  <a:srgbClr val="222222"/>
                </a:solidFill>
                <a:effectLst/>
                <a:latin typeface="Verdana" panose="020B0604030504040204" pitchFamily="34" charset="0"/>
              </a:rPr>
              <a:t>Machine Learning</a:t>
            </a:r>
          </a:p>
          <a:p>
            <a:pPr algn="l">
              <a:buFont typeface="Arial" panose="020B0604020202020204" pitchFamily="34" charset="0"/>
              <a:buChar char="•"/>
            </a:pPr>
            <a:r>
              <a:rPr lang="en-US" b="0" i="0" dirty="0">
                <a:solidFill>
                  <a:srgbClr val="222222"/>
                </a:solidFill>
                <a:effectLst/>
                <a:latin typeface="Verdana" panose="020B0604030504040204" pitchFamily="34" charset="0"/>
              </a:rPr>
              <a:t>Natural Language Processing</a:t>
            </a:r>
          </a:p>
          <a:p>
            <a:pPr algn="l">
              <a:buFont typeface="Arial" panose="020B0604020202020204" pitchFamily="34" charset="0"/>
              <a:buChar char="•"/>
            </a:pPr>
            <a:r>
              <a:rPr lang="en-US" b="0" i="0" dirty="0">
                <a:solidFill>
                  <a:srgbClr val="222222"/>
                </a:solidFill>
                <a:effectLst/>
                <a:latin typeface="Verdana" panose="020B0604030504040204" pitchFamily="34" charset="0"/>
              </a:rPr>
              <a:t>Context-Aware Computing</a:t>
            </a:r>
          </a:p>
          <a:p>
            <a:pPr algn="l"/>
            <a:br>
              <a:rPr lang="en-US" dirty="0"/>
            </a:br>
            <a:r>
              <a:rPr lang="en-US" b="1" i="0" dirty="0">
                <a:solidFill>
                  <a:srgbClr val="222222"/>
                </a:solidFill>
                <a:effectLst/>
                <a:latin typeface="Verdana" panose="020B0604030504040204" pitchFamily="34" charset="0"/>
              </a:rPr>
              <a:t>Access full Report Description, TOC, Table of Figure, Chart, </a:t>
            </a:r>
            <a:r>
              <a:rPr lang="en-US" b="1" i="0" dirty="0" err="1">
                <a:solidFill>
                  <a:srgbClr val="222222"/>
                </a:solidFill>
                <a:effectLst/>
                <a:latin typeface="Verdana" panose="020B0604030504040204" pitchFamily="34" charset="0"/>
              </a:rPr>
              <a:t>etc</a:t>
            </a:r>
            <a:r>
              <a:rPr lang="en-US" b="1" i="0" dirty="0">
                <a:solidFill>
                  <a:srgbClr val="222222"/>
                </a:solidFill>
                <a:effectLst/>
                <a:latin typeface="Verdana" panose="020B0604030504040204" pitchFamily="34" charset="0"/>
              </a:rPr>
              <a:t>: </a:t>
            </a:r>
            <a:r>
              <a:rPr lang="en-US" b="1" i="0" u="none" strike="noStrike" dirty="0">
                <a:solidFill>
                  <a:srgbClr val="CC6611"/>
                </a:solidFill>
                <a:effectLst/>
                <a:latin typeface="Verdana" panose="020B0604030504040204" pitchFamily="34" charset="0"/>
                <a:hlinkClick r:id="rId2"/>
              </a:rPr>
              <a:t>https://www.marketstatsville.com/table-of-content/AI-for-cybersecurity-market</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1430790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A515FF-9338-7044-B5A2-F0A8EB0A06B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2F6D30F-AFFF-9A1A-6807-1FD10B881AA9}"/>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2DE85434-5D14-3C32-BB51-1802B873D080}"/>
              </a:ext>
            </a:extLst>
          </p:cNvPr>
          <p:cNvSpPr txBox="1"/>
          <p:nvPr/>
        </p:nvSpPr>
        <p:spPr>
          <a:xfrm>
            <a:off x="384517" y="661076"/>
            <a:ext cx="11422966" cy="5909310"/>
          </a:xfrm>
          <a:prstGeom prst="rect">
            <a:avLst/>
          </a:prstGeom>
          <a:noFill/>
        </p:spPr>
        <p:txBody>
          <a:bodyPr wrap="square">
            <a:spAutoFit/>
          </a:bodyPr>
          <a:lstStyle/>
          <a:p>
            <a:pPr algn="l"/>
            <a:r>
              <a:rPr lang="en-IN" b="1" i="0" dirty="0">
                <a:solidFill>
                  <a:srgbClr val="222222"/>
                </a:solidFill>
                <a:effectLst/>
                <a:latin typeface="Verdana" panose="020B0604030504040204" pitchFamily="34" charset="0"/>
              </a:rPr>
              <a:t>Major Key Players in the AI for Cybersecurity Market</a:t>
            </a:r>
          </a:p>
          <a:p>
            <a:pPr algn="l"/>
            <a:endParaRPr lang="en-IN" b="1" i="0" dirty="0">
              <a:solidFill>
                <a:srgbClr val="222222"/>
              </a:solidFill>
              <a:effectLst/>
              <a:latin typeface="Verdana" panose="020B0604030504040204" pitchFamily="34" charset="0"/>
            </a:endParaRPr>
          </a:p>
          <a:p>
            <a:pPr algn="l"/>
            <a:r>
              <a:rPr lang="en-IN" b="0" i="0" dirty="0">
                <a:solidFill>
                  <a:srgbClr val="222222"/>
                </a:solidFill>
                <a:effectLst/>
                <a:latin typeface="Verdana" panose="020B0604030504040204" pitchFamily="34" charset="0"/>
              </a:rPr>
              <a:t>The global AI for Cybersecurity market is fragmented into a few major players and other local, small, and mid-sized manufacturers/providers, they are –</a:t>
            </a:r>
          </a:p>
          <a:p>
            <a:pPr algn="l"/>
            <a:endParaRPr lang="en-IN" b="0" i="0" dirty="0">
              <a:solidFill>
                <a:srgbClr val="222222"/>
              </a:solidFill>
              <a:effectLst/>
              <a:latin typeface="Verdana" panose="020B0604030504040204" pitchFamily="34" charset="0"/>
            </a:endParaRPr>
          </a:p>
          <a:p>
            <a:pPr algn="l">
              <a:buFont typeface="Arial" panose="020B0604020202020204" pitchFamily="34" charset="0"/>
              <a:buChar char="•"/>
            </a:pPr>
            <a:r>
              <a:rPr lang="en-IN" b="0" i="0" u="none" strike="noStrike" dirty="0">
                <a:solidFill>
                  <a:srgbClr val="CC6611"/>
                </a:solidFill>
                <a:effectLst/>
                <a:latin typeface="Verdana" panose="020B0604030504040204" pitchFamily="34" charset="0"/>
                <a:hlinkClick r:id="rId2"/>
              </a:rPr>
              <a:t>NVIDIA Corporation</a:t>
            </a:r>
            <a:r>
              <a:rPr lang="en-IN" b="0" i="0" dirty="0">
                <a:solidFill>
                  <a:srgbClr val="222222"/>
                </a:solidFill>
                <a:effectLst/>
                <a:latin typeface="Verdana" panose="020B0604030504040204" pitchFamily="34" charset="0"/>
              </a:rPr>
              <a:t> </a:t>
            </a:r>
          </a:p>
          <a:p>
            <a:pPr algn="l">
              <a:buFont typeface="Arial" panose="020B0604020202020204" pitchFamily="34" charset="0"/>
              <a:buChar char="•"/>
            </a:pPr>
            <a:r>
              <a:rPr lang="en-IN" b="0" i="0" u="none" strike="noStrike" dirty="0">
                <a:solidFill>
                  <a:srgbClr val="CC6611"/>
                </a:solidFill>
                <a:effectLst/>
                <a:latin typeface="Verdana" panose="020B0604030504040204" pitchFamily="34" charset="0"/>
                <a:hlinkClick r:id="rId3"/>
              </a:rPr>
              <a:t>Intel Corporation </a:t>
            </a:r>
            <a:endParaRPr lang="en-IN" b="0" i="0" dirty="0">
              <a:solidFill>
                <a:srgbClr val="222222"/>
              </a:solidFill>
              <a:effectLst/>
              <a:latin typeface="Verdana" panose="020B0604030504040204" pitchFamily="34" charset="0"/>
            </a:endParaRPr>
          </a:p>
          <a:p>
            <a:pPr algn="l">
              <a:buFont typeface="Arial" panose="020B0604020202020204" pitchFamily="34" charset="0"/>
              <a:buChar char="•"/>
            </a:pPr>
            <a:r>
              <a:rPr lang="en-IN" b="0" i="0" dirty="0">
                <a:solidFill>
                  <a:srgbClr val="222222"/>
                </a:solidFill>
                <a:effectLst/>
                <a:latin typeface="Verdana" panose="020B0604030504040204" pitchFamily="34" charset="0"/>
              </a:rPr>
              <a:t>Xilinx Inc. </a:t>
            </a:r>
          </a:p>
          <a:p>
            <a:pPr algn="l">
              <a:buFont typeface="Arial" panose="020B0604020202020204" pitchFamily="34" charset="0"/>
              <a:buChar char="•"/>
            </a:pPr>
            <a:r>
              <a:rPr lang="en-IN" b="0" i="0" dirty="0">
                <a:solidFill>
                  <a:srgbClr val="222222"/>
                </a:solidFill>
                <a:effectLst/>
                <a:latin typeface="Verdana" panose="020B0604030504040204" pitchFamily="34" charset="0"/>
              </a:rPr>
              <a:t>Samsung Electronics Co., Ltd (South Korea),</a:t>
            </a:r>
          </a:p>
          <a:p>
            <a:pPr algn="l">
              <a:buFont typeface="Arial" panose="020B0604020202020204" pitchFamily="34" charset="0"/>
              <a:buChar char="•"/>
            </a:pPr>
            <a:r>
              <a:rPr lang="en-IN" b="0" i="0" u="none" strike="noStrike" dirty="0">
                <a:solidFill>
                  <a:srgbClr val="CC6611"/>
                </a:solidFill>
                <a:effectLst/>
                <a:latin typeface="Verdana" panose="020B0604030504040204" pitchFamily="34" charset="0"/>
                <a:hlinkClick r:id="rId4"/>
              </a:rPr>
              <a:t>Micron Technology, Inc. </a:t>
            </a:r>
            <a:endParaRPr lang="en-IN" b="0" i="0" dirty="0">
              <a:solidFill>
                <a:srgbClr val="222222"/>
              </a:solidFill>
              <a:effectLst/>
              <a:latin typeface="Verdana" panose="020B0604030504040204" pitchFamily="34" charset="0"/>
            </a:endParaRPr>
          </a:p>
          <a:p>
            <a:pPr algn="l">
              <a:buFont typeface="Arial" panose="020B0604020202020204" pitchFamily="34" charset="0"/>
              <a:buChar char="•"/>
            </a:pPr>
            <a:r>
              <a:rPr lang="en-IN" b="0" i="0" dirty="0">
                <a:solidFill>
                  <a:srgbClr val="222222"/>
                </a:solidFill>
                <a:effectLst/>
                <a:latin typeface="Verdana" panose="020B0604030504040204" pitchFamily="34" charset="0"/>
              </a:rPr>
              <a:t>IBM Corporation </a:t>
            </a:r>
          </a:p>
          <a:p>
            <a:pPr algn="l">
              <a:buFont typeface="Arial" panose="020B0604020202020204" pitchFamily="34" charset="0"/>
              <a:buChar char="•"/>
            </a:pPr>
            <a:r>
              <a:rPr lang="en-IN" b="0" i="0" dirty="0">
                <a:solidFill>
                  <a:srgbClr val="222222"/>
                </a:solidFill>
                <a:effectLst/>
                <a:latin typeface="Verdana" panose="020B0604030504040204" pitchFamily="34" charset="0"/>
              </a:rPr>
              <a:t>Amazon Web Services, Inc. </a:t>
            </a:r>
          </a:p>
          <a:p>
            <a:pPr algn="l">
              <a:buFont typeface="Arial" panose="020B0604020202020204" pitchFamily="34" charset="0"/>
              <a:buChar char="•"/>
            </a:pPr>
            <a:r>
              <a:rPr lang="en-IN" b="0" i="0" dirty="0">
                <a:solidFill>
                  <a:srgbClr val="222222"/>
                </a:solidFill>
                <a:effectLst/>
                <a:latin typeface="Verdana" panose="020B0604030504040204" pitchFamily="34" charset="0"/>
              </a:rPr>
              <a:t>Darktrace</a:t>
            </a:r>
          </a:p>
          <a:p>
            <a:pPr algn="l">
              <a:buFont typeface="Arial" panose="020B0604020202020204" pitchFamily="34" charset="0"/>
              <a:buChar char="•"/>
            </a:pPr>
            <a:r>
              <a:rPr lang="en-IN" b="0" i="0" dirty="0">
                <a:solidFill>
                  <a:srgbClr val="222222"/>
                </a:solidFill>
                <a:effectLst/>
                <a:latin typeface="Verdana" panose="020B0604030504040204" pitchFamily="34" charset="0"/>
              </a:rPr>
              <a:t>Cylance Inc. </a:t>
            </a:r>
          </a:p>
          <a:p>
            <a:pPr algn="l">
              <a:buFont typeface="Arial" panose="020B0604020202020204" pitchFamily="34" charset="0"/>
              <a:buChar char="•"/>
            </a:pPr>
            <a:r>
              <a:rPr lang="en-IN" b="0" i="0" dirty="0">
                <a:solidFill>
                  <a:srgbClr val="222222"/>
                </a:solidFill>
                <a:effectLst/>
                <a:latin typeface="Verdana" panose="020B0604030504040204" pitchFamily="34" charset="0"/>
              </a:rPr>
              <a:t>Vectra AI, Inc. </a:t>
            </a:r>
          </a:p>
          <a:p>
            <a:pPr algn="l">
              <a:buFont typeface="Arial" panose="020B0604020202020204" pitchFamily="34" charset="0"/>
              <a:buChar char="•"/>
            </a:pPr>
            <a:r>
              <a:rPr lang="en-IN" b="0" i="0" dirty="0" err="1">
                <a:solidFill>
                  <a:srgbClr val="222222"/>
                </a:solidFill>
                <a:effectLst/>
                <a:latin typeface="Verdana" panose="020B0604030504040204" pitchFamily="34" charset="0"/>
              </a:rPr>
              <a:t>ThreatMetrix</a:t>
            </a:r>
            <a:r>
              <a:rPr lang="en-IN" b="0" i="0" dirty="0">
                <a:solidFill>
                  <a:srgbClr val="222222"/>
                </a:solidFill>
                <a:effectLst/>
                <a:latin typeface="Verdana" panose="020B0604030504040204" pitchFamily="34" charset="0"/>
              </a:rPr>
              <a:t> Inc. </a:t>
            </a:r>
          </a:p>
          <a:p>
            <a:pPr algn="l">
              <a:buFont typeface="Arial" panose="020B0604020202020204" pitchFamily="34" charset="0"/>
              <a:buChar char="•"/>
            </a:pPr>
            <a:r>
              <a:rPr lang="en-IN" b="0" i="0" dirty="0" err="1">
                <a:solidFill>
                  <a:srgbClr val="222222"/>
                </a:solidFill>
                <a:effectLst/>
                <a:latin typeface="Verdana" panose="020B0604030504040204" pitchFamily="34" charset="0"/>
              </a:rPr>
              <a:t>Securonix</a:t>
            </a:r>
            <a:r>
              <a:rPr lang="en-IN" b="0" i="0" dirty="0">
                <a:solidFill>
                  <a:srgbClr val="222222"/>
                </a:solidFill>
                <a:effectLst/>
                <a:latin typeface="Verdana" panose="020B0604030504040204" pitchFamily="34" charset="0"/>
              </a:rPr>
              <a:t> Inc. </a:t>
            </a:r>
          </a:p>
          <a:p>
            <a:pPr algn="l">
              <a:buFont typeface="Arial" panose="020B0604020202020204" pitchFamily="34" charset="0"/>
              <a:buChar char="•"/>
            </a:pPr>
            <a:r>
              <a:rPr lang="en-IN" b="0" i="0" dirty="0">
                <a:solidFill>
                  <a:srgbClr val="222222"/>
                </a:solidFill>
                <a:effectLst/>
                <a:latin typeface="Verdana" panose="020B0604030504040204" pitchFamily="34" charset="0"/>
              </a:rPr>
              <a:t>Fortinet, Inc.</a:t>
            </a:r>
          </a:p>
          <a:p>
            <a:pPr algn="l">
              <a:buFont typeface="Arial" panose="020B0604020202020204" pitchFamily="34" charset="0"/>
              <a:buChar char="•"/>
            </a:pPr>
            <a:r>
              <a:rPr lang="en-IN" b="0" i="0" dirty="0" err="1">
                <a:solidFill>
                  <a:srgbClr val="222222"/>
                </a:solidFill>
                <a:effectLst/>
                <a:latin typeface="Verdana" panose="020B0604030504040204" pitchFamily="34" charset="0"/>
              </a:rPr>
              <a:t>Acalvio</a:t>
            </a:r>
            <a:r>
              <a:rPr lang="en-IN" b="0" i="0" dirty="0">
                <a:solidFill>
                  <a:srgbClr val="222222"/>
                </a:solidFill>
                <a:effectLst/>
                <a:latin typeface="Verdana" panose="020B0604030504040204" pitchFamily="34" charset="0"/>
              </a:rPr>
              <a:t> Technologies </a:t>
            </a:r>
          </a:p>
          <a:p>
            <a:pPr algn="l">
              <a:buFont typeface="Arial" panose="020B0604020202020204" pitchFamily="34" charset="0"/>
              <a:buChar char="•"/>
            </a:pPr>
            <a:r>
              <a:rPr lang="en-IN" b="0" i="0" dirty="0" err="1">
                <a:solidFill>
                  <a:srgbClr val="222222"/>
                </a:solidFill>
                <a:effectLst/>
                <a:latin typeface="Verdana" panose="020B0604030504040204" pitchFamily="34" charset="0"/>
              </a:rPr>
              <a:t>SparkCognition</a:t>
            </a:r>
            <a:r>
              <a:rPr lang="en-IN" b="0" i="0" dirty="0">
                <a:solidFill>
                  <a:srgbClr val="222222"/>
                </a:solidFill>
                <a:effectLst/>
                <a:latin typeface="Verdana" panose="020B0604030504040204" pitchFamily="34" charset="0"/>
              </a:rPr>
              <a:t> Inc. </a:t>
            </a:r>
          </a:p>
          <a:p>
            <a:pPr algn="l">
              <a:buFont typeface="Arial" panose="020B0604020202020204" pitchFamily="34" charset="0"/>
              <a:buChar char="•"/>
            </a:pPr>
            <a:r>
              <a:rPr lang="en-IN" b="0" i="0" dirty="0">
                <a:solidFill>
                  <a:srgbClr val="222222"/>
                </a:solidFill>
                <a:effectLst/>
                <a:latin typeface="Verdana" panose="020B0604030504040204" pitchFamily="34" charset="0"/>
              </a:rPr>
              <a:t>Palo Alto Networks Inc.</a:t>
            </a:r>
            <a:endParaRPr lang="en-IN" dirty="0"/>
          </a:p>
        </p:txBody>
      </p:sp>
    </p:spTree>
    <p:extLst>
      <p:ext uri="{BB962C8B-B14F-4D97-AF65-F5344CB8AC3E}">
        <p14:creationId xmlns:p14="http://schemas.microsoft.com/office/powerpoint/2010/main" val="191655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5469</TotalTime>
  <Words>1410</Words>
  <Application>Microsoft Office PowerPoint</Application>
  <PresentationFormat>Widescreen</PresentationFormat>
  <Paragraphs>99</Paragraphs>
  <Slides>9</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483</cp:revision>
  <dcterms:created xsi:type="dcterms:W3CDTF">2017-04-19T06:29:38Z</dcterms:created>
  <dcterms:modified xsi:type="dcterms:W3CDTF">2023-09-21T14:05:55Z</dcterms:modified>
</cp:coreProperties>
</file>