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I-in-drug-discovery-market?utm_source=Manjeet+Free+20+oct&amp;utm_medium=Manjeet" TargetMode="External"/><Relationship Id="rId2" Type="http://schemas.openxmlformats.org/officeDocument/2006/relationships/hyperlink" Target="https://www.marketstatsville.com/AI-in-drug-discover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AI-in-drug-discover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aclk?sa=l&amp;ai=DChcSEwipmIKQ7OD_AhWDaCsKHdsODUMYABAAGgJzZg&amp;sig=AOD64_1p6hdhmbOg6UoDxlJYkcj7uGX8Fg&amp;q&amp;adurl&amp;ved=2ahUKEwiZnPyP7OD_AhVZ6jgGHX9WC7wQ0Qx6BAgFEAE" TargetMode="External"/><Relationship Id="rId2" Type="http://schemas.openxmlformats.org/officeDocument/2006/relationships/hyperlink" Target="https://www.marketstatsville.com/table-of-content/AI-in-drug-discovery-market" TargetMode="External"/><Relationship Id="rId1" Type="http://schemas.openxmlformats.org/officeDocument/2006/relationships/slideLayout" Target="../slideLayouts/slideLayout7.xml"/><Relationship Id="rId5" Type="http://schemas.openxmlformats.org/officeDocument/2006/relationships/hyperlink" Target="https://www.aitiabio.com/" TargetMode="External"/><Relationship Id="rId4" Type="http://schemas.openxmlformats.org/officeDocument/2006/relationships/hyperlink" Target="https://www.exscientia.ai/"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AI-in-drug-discovery-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AI in Drug Discovery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AI in Drug Discovery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AI in Drug Discovery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AI in Drug Discovery Market by Offering (Software, Service), by Technology (Machine Learning, Others), by Application (Cardiovascular, Metabolic, Neurodegenerative), by End User (Pharma, Biotech, and CROs), by Region – Global Share and Forecast to 2030</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Poppins" panose="00000500000000000000" pitchFamily="2" charset="0"/>
                <a:hlinkClick r:id="rId2"/>
              </a:rPr>
              <a:t>global AI in drug discovery market</a:t>
            </a:r>
            <a:r>
              <a:rPr lang="en-US" b="1" i="0" dirty="0">
                <a:solidFill>
                  <a:srgbClr val="5E5E5E"/>
                </a:solidFill>
                <a:effectLst/>
                <a:latin typeface="Poppins" panose="00000500000000000000" pitchFamily="2" charset="0"/>
              </a:rPr>
              <a:t> </a:t>
            </a:r>
            <a:r>
              <a:rPr lang="en-US" b="0" i="0" dirty="0">
                <a:solidFill>
                  <a:srgbClr val="5E5E5E"/>
                </a:solidFill>
                <a:effectLst/>
                <a:latin typeface="Poppins" panose="00000500000000000000" pitchFamily="2" charset="0"/>
              </a:rPr>
              <a:t>size is expected to grow from </a:t>
            </a:r>
            <a:r>
              <a:rPr lang="en-US" b="1" i="0" dirty="0">
                <a:solidFill>
                  <a:srgbClr val="5E5E5E"/>
                </a:solidFill>
                <a:effectLst/>
                <a:latin typeface="Poppins" panose="00000500000000000000" pitchFamily="2" charset="0"/>
              </a:rPr>
              <a:t>USD 910.7 million in 2021</a:t>
            </a:r>
            <a:r>
              <a:rPr lang="en-US" b="0" i="0" dirty="0">
                <a:solidFill>
                  <a:srgbClr val="5E5E5E"/>
                </a:solidFill>
                <a:effectLst/>
                <a:latin typeface="Poppins" panose="00000500000000000000" pitchFamily="2" charset="0"/>
              </a:rPr>
              <a:t> to </a:t>
            </a:r>
            <a:r>
              <a:rPr lang="en-US" b="1" i="0" dirty="0">
                <a:solidFill>
                  <a:srgbClr val="5E5E5E"/>
                </a:solidFill>
                <a:effectLst/>
                <a:latin typeface="Poppins" panose="00000500000000000000" pitchFamily="2" charset="0"/>
              </a:rPr>
              <a:t>USD 9,072.2 million by 2030</a:t>
            </a:r>
            <a:r>
              <a:rPr lang="en-US" b="0" i="0" dirty="0">
                <a:solidFill>
                  <a:srgbClr val="5E5E5E"/>
                </a:solidFill>
                <a:effectLst/>
                <a:latin typeface="Poppins" panose="00000500000000000000" pitchFamily="2" charset="0"/>
              </a:rPr>
              <a:t>, at a </a:t>
            </a:r>
            <a:r>
              <a:rPr lang="en-US" b="1" i="0" dirty="0">
                <a:solidFill>
                  <a:srgbClr val="5E5E5E"/>
                </a:solidFill>
                <a:effectLst/>
                <a:latin typeface="Poppins" panose="00000500000000000000" pitchFamily="2" charset="0"/>
              </a:rPr>
              <a:t>CAGR of 29</a:t>
            </a:r>
            <a:r>
              <a:rPr lang="en-US" b="1" i="0" dirty="0">
                <a:solidFill>
                  <a:srgbClr val="5E5E5E"/>
                </a:solidFill>
                <a:effectLst/>
                <a:latin typeface="Verdana" panose="020B0604030504040204" pitchFamily="34" charset="0"/>
              </a:rPr>
              <a:t>.1%</a:t>
            </a:r>
            <a:r>
              <a:rPr lang="en-US" b="0" i="0" dirty="0">
                <a:solidFill>
                  <a:srgbClr val="5E5E5E"/>
                </a:solidFill>
                <a:effectLst/>
                <a:latin typeface="Poppins" panose="00000500000000000000" pitchFamily="2" charset="0"/>
              </a:rPr>
              <a:t> from 2022 to 2030.</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https://www.marketstatsville.com/request-sample/AI-in-drug-discovery-market?utm_source=Manjeet+Free+20+oct&amp;utm_medium=Manjeet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64133D-0F63-EE48-703B-C4124661769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3ECDB6E-A28B-68BA-2E2E-0668D02207A8}"/>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5EA20C71-1923-D241-82CD-1BFE474BE4BE}"/>
              </a:ext>
            </a:extLst>
          </p:cNvPr>
          <p:cNvSpPr txBox="1"/>
          <p:nvPr/>
        </p:nvSpPr>
        <p:spPr>
          <a:xfrm>
            <a:off x="363415" y="685697"/>
            <a:ext cx="11465169"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https://www.marketstatsville.com/buy-now/AI-in-drug-discovery-market?opt=3338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AI in Drug Discovery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Offering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Software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Services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Technology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Machine Learning</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Deep Learning</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Supervised Learning</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Reinforcement Learning</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Unsupervised Learning</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Other Machine Learning Technologies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 Technologies</a:t>
            </a:r>
          </a:p>
          <a:p>
            <a:pPr algn="l" fontAlgn="base"/>
            <a:r>
              <a:rPr lang="en-US" b="1" i="0" dirty="0">
                <a:solidFill>
                  <a:srgbClr val="1C1C1C"/>
                </a:solidFill>
                <a:effectLst/>
                <a:latin typeface="Verdana" panose="020B0604030504040204" pitchFamily="34" charset="0"/>
              </a:rPr>
              <a:t>By End User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Pharmaceutical &amp; Biotechnology Companies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Contract Research Organizations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Research Centers and Academic &amp; Government Institutes</a:t>
            </a:r>
            <a:endParaRPr lang="en-IN" dirty="0"/>
          </a:p>
        </p:txBody>
      </p:sp>
    </p:spTree>
    <p:extLst>
      <p:ext uri="{BB962C8B-B14F-4D97-AF65-F5344CB8AC3E}">
        <p14:creationId xmlns:p14="http://schemas.microsoft.com/office/powerpoint/2010/main" val="1548512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F130E6-06EE-AD20-A98C-362A85B1B49E}"/>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450A8DD-21A2-75CE-3C0E-DF14BDA235E5}"/>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E7604CB1-8F42-A2E9-A27E-D3966B826D22}"/>
              </a:ext>
            </a:extLst>
          </p:cNvPr>
          <p:cNvSpPr txBox="1"/>
          <p:nvPr/>
        </p:nvSpPr>
        <p:spPr>
          <a:xfrm>
            <a:off x="321212" y="719020"/>
            <a:ext cx="11549576"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Application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Immuno-Oncology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Neurodegenerative Diseases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Cardiovascular Diseases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Metabolic Diseases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 Applications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https://www.marketstatsville.com/table-of-content/AI-in-drug-discovery-market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AI in Drug Discovery market are:</a:t>
            </a:r>
          </a:p>
          <a:p>
            <a:pPr fontAlgn="base"/>
            <a:endParaRPr lang="en-US" b="1" dirty="0">
              <a:solidFill>
                <a:srgbClr val="1C1C1C"/>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IBM Watson</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err="1">
                <a:solidFill>
                  <a:srgbClr val="003D78"/>
                </a:solidFill>
                <a:effectLst/>
                <a:latin typeface="Verdana" panose="020B0604030504040204" pitchFamily="34" charset="0"/>
                <a:hlinkClick r:id="rId4"/>
              </a:rPr>
              <a:t>Exscientia</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5"/>
              </a:rPr>
              <a:t>GNS Healthcare</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dirty="0">
                <a:solidFill>
                  <a:srgbClr val="5E5E5E"/>
                </a:solidFill>
                <a:effectLst/>
                <a:latin typeface="Verdana" panose="020B0604030504040204" pitchFamily="34" charset="0"/>
              </a:rPr>
              <a:t>Alphabet (DeepMind)</a:t>
            </a:r>
          </a:p>
          <a:p>
            <a:br>
              <a:rPr lang="en-US" b="0" dirty="0">
                <a:effectLst/>
                <a:latin typeface="Verdana" panose="020B0604030504040204" pitchFamily="34" charset="0"/>
              </a:rPr>
            </a:br>
            <a:endParaRPr lang="en-IN" dirty="0"/>
          </a:p>
        </p:txBody>
      </p:sp>
    </p:spTree>
    <p:extLst>
      <p:ext uri="{BB962C8B-B14F-4D97-AF65-F5344CB8AC3E}">
        <p14:creationId xmlns:p14="http://schemas.microsoft.com/office/powerpoint/2010/main" val="51278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AE7E24-7662-A939-A121-C625BAC8154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85EEC14-6CE6-3B79-57A8-6876928B4B1E}"/>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5EDF11C1-C76F-EBAA-3B5B-5FE7FA469676}"/>
              </a:ext>
            </a:extLst>
          </p:cNvPr>
          <p:cNvSpPr txBox="1"/>
          <p:nvPr/>
        </p:nvSpPr>
        <p:spPr>
          <a:xfrm>
            <a:off x="323557" y="1212563"/>
            <a:ext cx="11507372" cy="3693319"/>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Benevolent AI</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BioSymetrics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Euretos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Berg Health</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Atomwise</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Insitro</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Cyclica</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https://www.marketstatsville.com/AI-in-drug-discovery-market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29234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5651</TotalTime>
  <Words>1409</Words>
  <Application>Microsoft Office PowerPoint</Application>
  <PresentationFormat>Widescreen</PresentationFormat>
  <Paragraphs>89</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535</cp:revision>
  <dcterms:created xsi:type="dcterms:W3CDTF">2017-04-19T06:29:38Z</dcterms:created>
  <dcterms:modified xsi:type="dcterms:W3CDTF">2023-10-20T09:56:25Z</dcterms:modified>
</cp:coreProperties>
</file>