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06-11-2023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11/6/2023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11/6/2023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airline-meal-box-market?utm_source=Manjeet+Free+6+Nov&amp;utm_medium=Manjeet" TargetMode="External"/><Relationship Id="rId2" Type="http://schemas.openxmlformats.org/officeDocument/2006/relationships/hyperlink" Target="https://www.marketstatsville.com/airline-meal-box-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table-of-content/airline-meal-box-market" TargetMode="External"/><Relationship Id="rId2" Type="http://schemas.openxmlformats.org/officeDocument/2006/relationships/hyperlink" Target="https://www.marketstatsville.com/buy-now/airline-meal-box-market?opt=3338&amp;utm_source=Manjeet+Free+6+Nov&amp;utm_medium=Manje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gxflight.com/product/paper-box.html" TargetMode="External"/><Relationship Id="rId2" Type="http://schemas.openxmlformats.org/officeDocument/2006/relationships/hyperlink" Target="http://www.kairun.com.cn/inflight/productinfo.asp?id=71" TargetMode="External"/><Relationship Id="rId1" Type="http://schemas.openxmlformats.org/officeDocument/2006/relationships/slideLayout" Target="../slideLayouts/slideLayout7.xml"/><Relationship Id="rId5" Type="http://schemas.openxmlformats.org/officeDocument/2006/relationships/hyperlink" Target="https://www.marketstatsville.com/airline-meal-box-market" TargetMode="External"/><Relationship Id="rId4" Type="http://schemas.openxmlformats.org/officeDocument/2006/relationships/hyperlink" Target="https://www.fsweibo.com/en/productshow.asp?ID=58&amp;SortID=16&amp;Sequence=4007&amp;SortPath=0,3,7,16"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Airline Meal Box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Airline Meal Box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Airline Meal Box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4801314"/>
          </a:xfrm>
          <a:prstGeom prst="rect">
            <a:avLst/>
          </a:prstGeom>
          <a:noFill/>
        </p:spPr>
        <p:txBody>
          <a:bodyPr wrap="square">
            <a:spAutoFit/>
          </a:bodyPr>
          <a:lstStyle/>
          <a:p>
            <a:pPr algn="l"/>
            <a:r>
              <a:rPr lang="en-US" dirty="0">
                <a:solidFill>
                  <a:srgbClr val="000000"/>
                </a:solidFill>
                <a:latin typeface="Verdana" panose="020B0604030504040204" pitchFamily="34" charset="0"/>
              </a:rPr>
              <a:t>Airline Meal Box Market by Type (Foil Lunch Box, Paper Lunch Box, Biodegradable Plastic Lunch Box, and Other), by Application (Small Aircraft, Medium Aircraft, and Large Aircraft), and by Region (North America, South America, Europe, Asia Pacific, Middle East &amp; Africa) – Global Share and Forecast to 2033</a:t>
            </a:r>
            <a:endParaRPr lang="en-US" b="0" i="0" dirty="0">
              <a:solidFill>
                <a:srgbClr val="000000"/>
              </a:solidFill>
              <a:effectLst/>
              <a:latin typeface="Verdana" panose="020B0604030504040204" pitchFamily="34" charset="0"/>
            </a:endParaRPr>
          </a:p>
          <a:p>
            <a:pPr algn="l"/>
            <a:r>
              <a:rPr lang="en-US" b="0" i="0" dirty="0">
                <a:solidFill>
                  <a:srgbClr val="000000"/>
                </a:solidFill>
                <a:effectLst/>
                <a:latin typeface="Verdana" panose="020B0604030504040204" pitchFamily="34" charset="0"/>
              </a:rPr>
              <a:t>According to the Market Statsville Group (MSG), the </a:t>
            </a:r>
            <a:r>
              <a:rPr lang="en-US" b="0" i="0" dirty="0">
                <a:solidFill>
                  <a:srgbClr val="000000"/>
                </a:solidFill>
                <a:effectLst/>
                <a:latin typeface="Verdana" panose="020B0604030504040204" pitchFamily="34" charset="0"/>
                <a:hlinkClick r:id="rId2"/>
              </a:rPr>
              <a:t>Global Airline Meal Box Market</a:t>
            </a:r>
            <a:r>
              <a:rPr lang="en-US" b="1" i="0" dirty="0">
                <a:solidFill>
                  <a:srgbClr val="000000"/>
                </a:solidFill>
                <a:effectLst/>
                <a:latin typeface="Verdana" panose="020B0604030504040204" pitchFamily="34" charset="0"/>
              </a:rPr>
              <a:t> </a:t>
            </a:r>
            <a:r>
              <a:rPr lang="en-US" b="0" i="0" dirty="0">
                <a:solidFill>
                  <a:srgbClr val="000000"/>
                </a:solidFill>
                <a:effectLst/>
                <a:latin typeface="Verdana" panose="020B0604030504040204" pitchFamily="34" charset="0"/>
              </a:rPr>
              <a:t>size is expected to grow at a </a:t>
            </a:r>
            <a:r>
              <a:rPr lang="en-US" b="1" i="0" dirty="0">
                <a:solidFill>
                  <a:srgbClr val="000000"/>
                </a:solidFill>
                <a:effectLst/>
                <a:latin typeface="Verdana" panose="020B0604030504040204" pitchFamily="34" charset="0"/>
              </a:rPr>
              <a:t>CAGR of 7.1% </a:t>
            </a:r>
            <a:r>
              <a:rPr lang="en-US" b="0" i="0" dirty="0">
                <a:solidFill>
                  <a:srgbClr val="000000"/>
                </a:solidFill>
                <a:effectLst/>
                <a:latin typeface="Verdana" panose="020B0604030504040204" pitchFamily="34" charset="0"/>
              </a:rPr>
              <a:t>from 2023 to 2033.</a:t>
            </a:r>
          </a:p>
          <a:p>
            <a:br>
              <a:rPr lang="en-US" dirty="0"/>
            </a:br>
            <a:r>
              <a:rPr lang="en-US" b="0" i="0" dirty="0">
                <a:solidFill>
                  <a:srgbClr val="000000"/>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a:t>
            </a:r>
          </a:p>
          <a:p>
            <a:endParaRPr lang="en-US" dirty="0">
              <a:solidFill>
                <a:srgbClr val="000000"/>
              </a:solidFill>
              <a:latin typeface="Verdana" panose="020B0604030504040204" pitchFamily="34" charset="0"/>
            </a:endParaRPr>
          </a:p>
          <a:p>
            <a:pPr algn="l"/>
            <a:r>
              <a:rPr lang="en-US" b="1" i="0" dirty="0">
                <a:solidFill>
                  <a:srgbClr val="000000"/>
                </a:solidFill>
                <a:effectLst/>
                <a:latin typeface="Verdana" panose="020B0604030504040204" pitchFamily="34" charset="0"/>
              </a:rPr>
              <a:t>Request Sample Copy of this Report: </a:t>
            </a:r>
            <a:r>
              <a:rPr lang="en-US" b="1" i="0" dirty="0">
                <a:solidFill>
                  <a:srgbClr val="000000"/>
                </a:solidFill>
                <a:effectLst/>
                <a:latin typeface="Verdana" panose="020B0604030504040204" pitchFamily="34" charset="0"/>
                <a:hlinkClick r:id="rId3"/>
              </a:rPr>
              <a:t>https://www.marketstatsville.com/request-sample/airline-meal-box-market?utm_source=Manjeet+Free+6+Nov&amp;utm_medium=Manjeet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9C4EAC-0729-A13B-5655-BF8910BF931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D6FB3763-A613-7F58-C16F-022BE81F9F6B}"/>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9385C57-0373-8F75-5889-50CB4D05D4C9}"/>
              </a:ext>
            </a:extLst>
          </p:cNvPr>
          <p:cNvSpPr txBox="1"/>
          <p:nvPr/>
        </p:nvSpPr>
        <p:spPr>
          <a:xfrm>
            <a:off x="281353" y="797064"/>
            <a:ext cx="11633981" cy="4801314"/>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Direct Purchase Report: </a:t>
            </a:r>
            <a:r>
              <a:rPr lang="en-IN" b="1" i="0" dirty="0">
                <a:solidFill>
                  <a:srgbClr val="000000"/>
                </a:solidFill>
                <a:effectLst/>
                <a:latin typeface="Verdana" panose="020B0604030504040204" pitchFamily="34" charset="0"/>
                <a:hlinkClick r:id="rId2"/>
              </a:rPr>
              <a:t>https://www.marketstatsville.com/buy-now/airline-meal-box-market?opt=3338&amp;utm_source=Manjeet+Free+6+Nov&amp;utm_medium=Manjeet</a:t>
            </a:r>
            <a:r>
              <a:rPr lang="en-IN" b="1" i="0" dirty="0">
                <a:solidFill>
                  <a:srgbClr val="000000"/>
                </a:solidFill>
                <a:effectLst/>
                <a:latin typeface="Verdana" panose="020B0604030504040204" pitchFamily="34" charset="0"/>
              </a:rPr>
              <a:t> </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Scope of the Global Airline Meal Box Market</a:t>
            </a:r>
          </a:p>
          <a:p>
            <a:pPr algn="l"/>
            <a:r>
              <a:rPr lang="en-IN" b="1" i="0" dirty="0">
                <a:solidFill>
                  <a:srgbClr val="000000"/>
                </a:solidFill>
                <a:effectLst/>
                <a:latin typeface="Verdana" panose="020B0604030504040204" pitchFamily="34" charset="0"/>
              </a:rPr>
              <a:t>By Type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Foil Lunch Box</a:t>
            </a:r>
          </a:p>
          <a:p>
            <a:pPr algn="l">
              <a:buFont typeface="Arial" panose="020B0604020202020204" pitchFamily="34" charset="0"/>
              <a:buChar char="•"/>
            </a:pPr>
            <a:r>
              <a:rPr lang="en-IN" b="0" i="0" dirty="0">
                <a:solidFill>
                  <a:srgbClr val="000000"/>
                </a:solidFill>
                <a:effectLst/>
                <a:latin typeface="Verdana" panose="020B0604030504040204" pitchFamily="34" charset="0"/>
              </a:rPr>
              <a:t>Paper Lunch Box</a:t>
            </a:r>
          </a:p>
          <a:p>
            <a:pPr algn="l">
              <a:buFont typeface="Arial" panose="020B0604020202020204" pitchFamily="34" charset="0"/>
              <a:buChar char="•"/>
            </a:pPr>
            <a:r>
              <a:rPr lang="en-IN" b="0" i="0" dirty="0">
                <a:solidFill>
                  <a:srgbClr val="000000"/>
                </a:solidFill>
                <a:effectLst/>
                <a:latin typeface="Verdana" panose="020B0604030504040204" pitchFamily="34" charset="0"/>
              </a:rPr>
              <a:t>Biodegradable Plastic Lunch Box</a:t>
            </a:r>
          </a:p>
          <a:p>
            <a:pPr algn="l">
              <a:buFont typeface="Arial" panose="020B0604020202020204" pitchFamily="34" charset="0"/>
              <a:buChar char="•"/>
            </a:pPr>
            <a:r>
              <a:rPr lang="en-IN" b="0" i="0" dirty="0">
                <a:solidFill>
                  <a:srgbClr val="000000"/>
                </a:solidFill>
                <a:effectLst/>
                <a:latin typeface="Verdana" panose="020B0604030504040204" pitchFamily="34" charset="0"/>
              </a:rPr>
              <a:t>Other</a:t>
            </a: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By Application Outlook (Sales, USD Million, 2019-2033)</a:t>
            </a:r>
          </a:p>
          <a:p>
            <a:pPr algn="l">
              <a:buFont typeface="Arial" panose="020B0604020202020204" pitchFamily="34" charset="0"/>
              <a:buChar char="•"/>
            </a:pPr>
            <a:r>
              <a:rPr lang="en-IN" b="0" i="0" dirty="0">
                <a:solidFill>
                  <a:srgbClr val="000000"/>
                </a:solidFill>
                <a:effectLst/>
                <a:latin typeface="Verdana" panose="020B0604030504040204" pitchFamily="34" charset="0"/>
              </a:rPr>
              <a:t>Small Aircraft</a:t>
            </a:r>
          </a:p>
          <a:p>
            <a:pPr algn="l">
              <a:buFont typeface="Arial" panose="020B0604020202020204" pitchFamily="34" charset="0"/>
              <a:buChar char="•"/>
            </a:pPr>
            <a:r>
              <a:rPr lang="en-IN" b="0" i="0" dirty="0">
                <a:solidFill>
                  <a:srgbClr val="000000"/>
                </a:solidFill>
                <a:effectLst/>
                <a:latin typeface="Verdana" panose="020B0604030504040204" pitchFamily="34" charset="0"/>
              </a:rPr>
              <a:t>Medium Aircraft</a:t>
            </a:r>
          </a:p>
          <a:p>
            <a:pPr algn="l">
              <a:buFont typeface="Arial" panose="020B0604020202020204" pitchFamily="34" charset="0"/>
              <a:buChar char="•"/>
            </a:pPr>
            <a:r>
              <a:rPr lang="en-IN" b="0" i="0" dirty="0">
                <a:solidFill>
                  <a:srgbClr val="000000"/>
                </a:solidFill>
                <a:effectLst/>
                <a:latin typeface="Verdana" panose="020B0604030504040204" pitchFamily="34" charset="0"/>
              </a:rPr>
              <a:t>Large Aircraft</a:t>
            </a:r>
          </a:p>
          <a:p>
            <a:pPr algn="l"/>
            <a:br>
              <a:rPr lang="en-IN" dirty="0"/>
            </a:br>
            <a:r>
              <a:rPr lang="en-US" b="1" i="0" dirty="0">
                <a:solidFill>
                  <a:srgbClr val="000000"/>
                </a:solidFill>
                <a:effectLst/>
                <a:latin typeface="Verdana" panose="020B0604030504040204" pitchFamily="34" charset="0"/>
              </a:rPr>
              <a:t>Access full Report Description, TOC, Table of Figure, Chart, </a:t>
            </a:r>
            <a:r>
              <a:rPr lang="en-US" b="1" i="0" dirty="0" err="1">
                <a:solidFill>
                  <a:srgbClr val="000000"/>
                </a:solidFill>
                <a:effectLst/>
                <a:latin typeface="Verdana" panose="020B0604030504040204" pitchFamily="34" charset="0"/>
              </a:rPr>
              <a:t>etc</a:t>
            </a:r>
            <a:r>
              <a:rPr lang="en-US" b="1" i="0" dirty="0">
                <a:solidFill>
                  <a:srgbClr val="000000"/>
                </a:solidFill>
                <a:effectLst/>
                <a:latin typeface="Verdana" panose="020B0604030504040204" pitchFamily="34" charset="0"/>
              </a:rPr>
              <a:t>: </a:t>
            </a:r>
            <a:r>
              <a:rPr lang="en-US" b="1" i="0" dirty="0">
                <a:solidFill>
                  <a:srgbClr val="000000"/>
                </a:solidFill>
                <a:effectLst/>
                <a:latin typeface="Verdana" panose="020B0604030504040204" pitchFamily="34" charset="0"/>
                <a:hlinkClick r:id="rId3"/>
              </a:rPr>
              <a:t>https://www.marketstatsville.com/table-of-content/airline-meal-box-market</a:t>
            </a:r>
            <a:r>
              <a:rPr lang="en-US" b="1" i="0" dirty="0">
                <a:solidFill>
                  <a:srgbClr val="000000"/>
                </a:solidFill>
                <a:effectLst/>
                <a:latin typeface="Verdana" panose="020B0604030504040204" pitchFamily="34" charset="0"/>
              </a:rPr>
              <a:t> </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2004450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F3F97A-2E98-84A6-3168-0745E54A853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F395C945-8373-8592-F1D1-F0484BF9D641}"/>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33722EB5-9CCE-A365-202A-E709A48D8C72}"/>
              </a:ext>
            </a:extLst>
          </p:cNvPr>
          <p:cNvSpPr txBox="1"/>
          <p:nvPr/>
        </p:nvSpPr>
        <p:spPr>
          <a:xfrm>
            <a:off x="309489" y="243066"/>
            <a:ext cx="11577711" cy="5355312"/>
          </a:xfrm>
          <a:prstGeom prst="rect">
            <a:avLst/>
          </a:prstGeom>
          <a:noFill/>
        </p:spPr>
        <p:txBody>
          <a:bodyPr wrap="square">
            <a:spAutoFit/>
          </a:bodyPr>
          <a:lstStyle/>
          <a:p>
            <a:pPr algn="l"/>
            <a:r>
              <a:rPr lang="en-IN" b="1" i="0" dirty="0">
                <a:solidFill>
                  <a:srgbClr val="000000"/>
                </a:solidFill>
                <a:effectLst/>
                <a:latin typeface="Verdana" panose="020B0604030504040204" pitchFamily="34" charset="0"/>
              </a:rPr>
              <a:t>Major key players in the global Airline Meal Box market are:</a:t>
            </a:r>
          </a:p>
          <a:p>
            <a:pPr algn="l">
              <a:buFont typeface="Arial" panose="020B0604020202020204" pitchFamily="34" charset="0"/>
              <a:buChar char="•"/>
            </a:pPr>
            <a:r>
              <a:rPr lang="en-IN" b="0" i="0" dirty="0" err="1">
                <a:solidFill>
                  <a:srgbClr val="000000"/>
                </a:solidFill>
                <a:effectLst/>
                <a:latin typeface="Verdana" panose="020B0604030504040204" pitchFamily="34" charset="0"/>
                <a:hlinkClick r:id="rId2"/>
              </a:rPr>
              <a:t>Kairun</a:t>
            </a:r>
            <a:r>
              <a:rPr lang="en-IN" b="0" i="0" dirty="0">
                <a:solidFill>
                  <a:srgbClr val="000000"/>
                </a:solidFill>
                <a:effectLst/>
                <a:latin typeface="Verdana" panose="020B0604030504040204" pitchFamily="34" charset="0"/>
              </a:rPr>
              <a:t> </a:t>
            </a:r>
          </a:p>
          <a:p>
            <a:pPr algn="l">
              <a:buFont typeface="Arial" panose="020B0604020202020204" pitchFamily="34" charset="0"/>
              <a:buChar char="•"/>
            </a:pPr>
            <a:r>
              <a:rPr lang="en-IN" b="0" i="0" dirty="0" err="1">
                <a:solidFill>
                  <a:srgbClr val="000000"/>
                </a:solidFill>
                <a:effectLst/>
                <a:latin typeface="Verdana" panose="020B0604030504040204" pitchFamily="34" charset="0"/>
                <a:hlinkClick r:id="rId3"/>
              </a:rPr>
              <a:t>Gxflight</a:t>
            </a:r>
            <a:r>
              <a:rPr lang="en-IN" b="0" i="0" dirty="0">
                <a:solidFill>
                  <a:srgbClr val="000000"/>
                </a:solidFill>
                <a:effectLst/>
                <a:latin typeface="Verdana" panose="020B0604030504040204" pitchFamily="34" charset="0"/>
              </a:rPr>
              <a:t> </a:t>
            </a:r>
          </a:p>
          <a:p>
            <a:pPr algn="l">
              <a:buFont typeface="Arial" panose="020B0604020202020204" pitchFamily="34" charset="0"/>
              <a:buChar char="•"/>
            </a:pPr>
            <a:r>
              <a:rPr lang="en-IN" b="0" i="0" dirty="0">
                <a:solidFill>
                  <a:srgbClr val="000000"/>
                </a:solidFill>
                <a:effectLst/>
                <a:latin typeface="Verdana" panose="020B0604030504040204" pitchFamily="34" charset="0"/>
                <a:hlinkClick r:id="rId4"/>
              </a:rPr>
              <a:t>Weibo</a:t>
            </a:r>
            <a:r>
              <a:rPr lang="en-IN" b="0" i="0" dirty="0">
                <a:solidFill>
                  <a:srgbClr val="000000"/>
                </a:solidFill>
                <a:effectLst/>
                <a:latin typeface="Verdana" panose="020B0604030504040204" pitchFamily="34" charset="0"/>
              </a:rPr>
              <a:t> </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Colpac</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Ningbo Era </a:t>
            </a:r>
            <a:r>
              <a:rPr lang="en-IN" b="0" i="0" dirty="0" err="1">
                <a:solidFill>
                  <a:srgbClr val="000000"/>
                </a:solidFill>
                <a:effectLst/>
                <a:latin typeface="Verdana" panose="020B0604030504040204" pitchFamily="34" charset="0"/>
              </a:rPr>
              <a:t>Aluminum</a:t>
            </a:r>
            <a:r>
              <a:rPr lang="en-IN" b="0" i="0" dirty="0">
                <a:solidFill>
                  <a:srgbClr val="000000"/>
                </a:solidFill>
                <a:effectLst/>
                <a:latin typeface="Verdana" panose="020B0604030504040204" pitchFamily="34" charset="0"/>
              </a:rPr>
              <a:t> Foil Technology</a:t>
            </a:r>
          </a:p>
          <a:p>
            <a:pPr algn="l">
              <a:buFont typeface="Arial" panose="020B0604020202020204" pitchFamily="34" charset="0"/>
              <a:buChar char="•"/>
            </a:pPr>
            <a:r>
              <a:rPr lang="en-IN" b="0" i="0" dirty="0">
                <a:solidFill>
                  <a:srgbClr val="000000"/>
                </a:solidFill>
                <a:effectLst/>
                <a:latin typeface="Verdana" panose="020B0604030504040204" pitchFamily="34" charset="0"/>
              </a:rPr>
              <a:t>Jiangsu Ness </a:t>
            </a:r>
            <a:r>
              <a:rPr lang="en-IN" b="0" i="0" dirty="0" err="1">
                <a:solidFill>
                  <a:srgbClr val="000000"/>
                </a:solidFill>
                <a:effectLst/>
                <a:latin typeface="Verdana" panose="020B0604030504040204" pitchFamily="34" charset="0"/>
              </a:rPr>
              <a:t>Aluminum</a:t>
            </a:r>
            <a:r>
              <a:rPr lang="en-IN" b="0" i="0" dirty="0">
                <a:solidFill>
                  <a:srgbClr val="000000"/>
                </a:solidFill>
                <a:effectLst/>
                <a:latin typeface="Verdana" panose="020B0604030504040204" pitchFamily="34" charset="0"/>
              </a:rPr>
              <a:t> Foil</a:t>
            </a:r>
          </a:p>
          <a:p>
            <a:pPr algn="l">
              <a:buFont typeface="Arial" panose="020B0604020202020204" pitchFamily="34" charset="0"/>
              <a:buChar char="•"/>
            </a:pPr>
            <a:r>
              <a:rPr lang="en-IN" b="0" i="0" dirty="0">
                <a:solidFill>
                  <a:srgbClr val="000000"/>
                </a:solidFill>
                <a:effectLst/>
                <a:latin typeface="Verdana" panose="020B0604030504040204" pitchFamily="34" charset="0"/>
              </a:rPr>
              <a:t>Chengdu </a:t>
            </a:r>
            <a:r>
              <a:rPr lang="en-IN" b="0" i="0" dirty="0" err="1">
                <a:solidFill>
                  <a:srgbClr val="000000"/>
                </a:solidFill>
                <a:effectLst/>
                <a:latin typeface="Verdana" panose="020B0604030504040204" pitchFamily="34" charset="0"/>
              </a:rPr>
              <a:t>Oujia</a:t>
            </a:r>
            <a:r>
              <a:rPr lang="en-IN" b="0" i="0" dirty="0">
                <a:solidFill>
                  <a:srgbClr val="000000"/>
                </a:solidFill>
                <a:effectLst/>
                <a:latin typeface="Verdana" panose="020B0604030504040204" pitchFamily="34" charset="0"/>
              </a:rPr>
              <a:t> Aviation Supplies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Econo</a:t>
            </a:r>
            <a:r>
              <a:rPr lang="en-IN" b="0" i="0" dirty="0">
                <a:solidFill>
                  <a:srgbClr val="000000"/>
                </a:solidFill>
                <a:effectLst/>
                <a:latin typeface="Verdana" panose="020B0604030504040204" pitchFamily="34" charset="0"/>
              </a:rPr>
              <a:t>-Pak</a:t>
            </a:r>
          </a:p>
          <a:p>
            <a:pPr algn="l">
              <a:buFont typeface="Arial" panose="020B0604020202020204" pitchFamily="34" charset="0"/>
              <a:buChar char="•"/>
            </a:pPr>
            <a:r>
              <a:rPr lang="en-IN" b="0" i="0" dirty="0">
                <a:solidFill>
                  <a:srgbClr val="000000"/>
                </a:solidFill>
                <a:effectLst/>
                <a:latin typeface="Verdana" panose="020B0604030504040204" pitchFamily="34" charset="0"/>
              </a:rPr>
              <a:t>LSG Sky Chefs</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Kairunair</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r>
              <a:rPr lang="en-IN" b="0" i="0" dirty="0">
                <a:solidFill>
                  <a:srgbClr val="000000"/>
                </a:solidFill>
                <a:effectLst/>
                <a:latin typeface="Verdana" panose="020B0604030504040204" pitchFamily="34" charset="0"/>
              </a:rPr>
              <a:t>Driessen</a:t>
            </a:r>
          </a:p>
          <a:p>
            <a:pPr algn="l">
              <a:buFont typeface="Arial" panose="020B0604020202020204" pitchFamily="34" charset="0"/>
              <a:buChar char="•"/>
            </a:pPr>
            <a:r>
              <a:rPr lang="en-IN" b="0" i="0" dirty="0" err="1">
                <a:solidFill>
                  <a:srgbClr val="000000"/>
                </a:solidFill>
                <a:effectLst/>
                <a:latin typeface="Verdana" panose="020B0604030504040204" pitchFamily="34" charset="0"/>
              </a:rPr>
              <a:t>AeroExpo</a:t>
            </a:r>
            <a:endParaRPr lang="en-IN" b="0" i="0" dirty="0">
              <a:solidFill>
                <a:srgbClr val="000000"/>
              </a:solidFill>
              <a:effectLst/>
              <a:latin typeface="Verdana" panose="020B0604030504040204" pitchFamily="34" charset="0"/>
            </a:endParaRPr>
          </a:p>
          <a:p>
            <a:pPr algn="l">
              <a:buFont typeface="Arial" panose="020B0604020202020204" pitchFamily="34" charset="0"/>
              <a:buChar char="•"/>
            </a:pPr>
            <a:endParaRPr lang="en-IN" b="0" i="0" dirty="0">
              <a:solidFill>
                <a:srgbClr val="000000"/>
              </a:solidFill>
              <a:effectLst/>
              <a:latin typeface="Verdana" panose="020B0604030504040204" pitchFamily="34" charset="0"/>
            </a:endParaRPr>
          </a:p>
          <a:p>
            <a:pPr algn="l"/>
            <a:r>
              <a:rPr lang="en-IN" b="0" i="0" dirty="0">
                <a:solidFill>
                  <a:srgbClr val="000000"/>
                </a:solidFill>
                <a:effectLst/>
                <a:latin typeface="Verdana" panose="020B0604030504040204" pitchFamily="34" charset="0"/>
              </a:rPr>
              <a:t>(Note: we include the maximum-to-maximum top/key companies in the final report with the recent development, partnership, and acquisition of the companies.)</a:t>
            </a:r>
          </a:p>
          <a:p>
            <a:pPr algn="l"/>
            <a:endParaRPr lang="en-IN" b="0" i="0" dirty="0">
              <a:solidFill>
                <a:srgbClr val="000000"/>
              </a:solidFill>
              <a:effectLst/>
              <a:latin typeface="Verdana" panose="020B0604030504040204" pitchFamily="34" charset="0"/>
            </a:endParaRPr>
          </a:p>
          <a:p>
            <a:pPr algn="l"/>
            <a:r>
              <a:rPr lang="en-IN" b="1" i="0" dirty="0">
                <a:solidFill>
                  <a:srgbClr val="000000"/>
                </a:solidFill>
                <a:effectLst/>
                <a:latin typeface="Verdana" panose="020B0604030504040204" pitchFamily="34" charset="0"/>
              </a:rPr>
              <a:t>Request For Report Description: </a:t>
            </a:r>
            <a:r>
              <a:rPr lang="en-IN" b="1" i="0" dirty="0">
                <a:solidFill>
                  <a:srgbClr val="000000"/>
                </a:solidFill>
                <a:effectLst/>
                <a:latin typeface="Verdana" panose="020B0604030504040204" pitchFamily="34" charset="0"/>
                <a:hlinkClick r:id="rId5"/>
              </a:rPr>
              <a:t>https://www.marketstatsville.com/airline-meal-box-market</a:t>
            </a:r>
            <a:r>
              <a:rPr lang="en-IN" b="1" i="0" dirty="0">
                <a:solidFill>
                  <a:srgbClr val="000000"/>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288419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5734</TotalTime>
  <Words>1356</Words>
  <Application>Microsoft Office PowerPoint</Application>
  <PresentationFormat>Widescreen</PresentationFormat>
  <Paragraphs>73</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563</cp:revision>
  <dcterms:created xsi:type="dcterms:W3CDTF">2017-04-19T06:29:38Z</dcterms:created>
  <dcterms:modified xsi:type="dcterms:W3CDTF">2023-11-06T12:11:04Z</dcterms:modified>
</cp:coreProperties>
</file>