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09-10-2023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10/9/2023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10/9/2023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10/9/2023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10/9/2023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artificial-blood-cells-market" TargetMode="External"/><Relationship Id="rId2" Type="http://schemas.openxmlformats.org/officeDocument/2006/relationships/hyperlink" Target="https://www.marketstatsville.com/artificial-blood-cell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artificial-blood-cells-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marketstatsville.com/artificial-blood-cells-market" TargetMode="External"/><Relationship Id="rId2" Type="http://schemas.openxmlformats.org/officeDocument/2006/relationships/hyperlink" Target="https://www.marketstatsville.com/table-of-content/artificial-blood-cells-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Artificial Blood Cells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Artificial Blood Cells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Artificial Blood Cells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5078313"/>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Artificial Blood Cells Market by Type (Hemoglobin-Based Oxygen Carriers, Perfluorocarbon Emulsion), by Source (Animal Hemoglobin, Human Hemoglobin, Synthetic Polymer, Stem Cell, Others), by Distribution Channel, by Application, and by Region – Global Share and Forecast to 2033</a:t>
            </a:r>
          </a:p>
          <a:p>
            <a:pPr algn="l"/>
            <a:endParaRPr lang="en-US" b="0" i="0" dirty="0">
              <a:solidFill>
                <a:srgbClr val="5E5E5E"/>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Artificial Blood Cells Market</a:t>
            </a:r>
            <a:r>
              <a:rPr lang="en-US" b="0" i="0" dirty="0">
                <a:solidFill>
                  <a:srgbClr val="000000"/>
                </a:solidFill>
                <a:effectLst/>
                <a:latin typeface="Verdana" panose="020B0604030504040204" pitchFamily="34" charset="0"/>
              </a:rPr>
              <a:t> size is expected to grow from </a:t>
            </a:r>
            <a:r>
              <a:rPr lang="en-US" b="1" i="0" dirty="0">
                <a:solidFill>
                  <a:srgbClr val="000000"/>
                </a:solidFill>
                <a:effectLst/>
                <a:latin typeface="Verdana" panose="020B0604030504040204" pitchFamily="34" charset="0"/>
              </a:rPr>
              <a:t>USD 20.5 million in 2023</a:t>
            </a:r>
            <a:r>
              <a:rPr lang="en-US" b="0" i="0" dirty="0">
                <a:solidFill>
                  <a:srgbClr val="000000"/>
                </a:solidFill>
                <a:effectLst/>
                <a:latin typeface="Verdana" panose="020B0604030504040204" pitchFamily="34" charset="0"/>
              </a:rPr>
              <a:t> to </a:t>
            </a:r>
            <a:r>
              <a:rPr lang="en-US" b="1" i="0" dirty="0">
                <a:solidFill>
                  <a:srgbClr val="000000"/>
                </a:solidFill>
                <a:effectLst/>
                <a:latin typeface="Verdana" panose="020B0604030504040204" pitchFamily="34" charset="0"/>
              </a:rPr>
              <a:t>USD 120.0 million by 2033</a:t>
            </a:r>
            <a:r>
              <a:rPr lang="en-US" b="0" i="0" dirty="0">
                <a:solidFill>
                  <a:srgbClr val="000000"/>
                </a:solidFill>
                <a:effectLst/>
                <a:latin typeface="Verdana" panose="020B0604030504040204" pitchFamily="34" charset="0"/>
              </a:rPr>
              <a:t>, at a </a:t>
            </a:r>
            <a:r>
              <a:rPr lang="en-US" b="1" i="0" dirty="0">
                <a:solidFill>
                  <a:srgbClr val="000000"/>
                </a:solidFill>
                <a:effectLst/>
                <a:latin typeface="Verdana" panose="020B0604030504040204" pitchFamily="34" charset="0"/>
              </a:rPr>
              <a:t>CAGR of 19.3%</a:t>
            </a:r>
            <a:r>
              <a:rPr lang="en-US" b="0" i="0" dirty="0">
                <a:solidFill>
                  <a:srgbClr val="000000"/>
                </a:solidFill>
                <a:effectLst/>
                <a:latin typeface="Verdana" panose="020B0604030504040204" pitchFamily="34" charset="0"/>
              </a:rPr>
              <a:t> from 2023 to 2033. </a:t>
            </a:r>
          </a:p>
          <a:p>
            <a:pPr algn="l"/>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a:t>
            </a: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https://www.marketstatsville.com/request-sample/artificial-blood-cells-market</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08FE73-E911-BC35-A826-5BE7EBFC3AD7}"/>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F9B55358-74F4-6011-C4A5-61A63A2D06D7}"/>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A656242C-E86A-F6E5-A7A3-47F5941EA0AF}"/>
              </a:ext>
            </a:extLst>
          </p:cNvPr>
          <p:cNvSpPr txBox="1"/>
          <p:nvPr/>
        </p:nvSpPr>
        <p:spPr>
          <a:xfrm>
            <a:off x="328246" y="699765"/>
            <a:ext cx="11535507" cy="5632311"/>
          </a:xfrm>
          <a:prstGeom prst="rect">
            <a:avLst/>
          </a:prstGeom>
          <a:noFill/>
        </p:spPr>
        <p:txBody>
          <a:bodyPr wrap="square">
            <a:spAutoFit/>
          </a:bodyPr>
          <a:lstStyle/>
          <a:p>
            <a:pPr algn="l"/>
            <a:r>
              <a:rPr lang="en-IN" b="1" i="0" dirty="0">
                <a:solidFill>
                  <a:srgbClr val="000000"/>
                </a:solidFill>
                <a:effectLst/>
                <a:latin typeface="Verdana" panose="020B0604030504040204" pitchFamily="34" charset="0"/>
              </a:rPr>
              <a:t>Direct Purchase Report: </a:t>
            </a:r>
            <a:r>
              <a:rPr lang="en-IN" b="1" i="0" dirty="0">
                <a:solidFill>
                  <a:srgbClr val="000000"/>
                </a:solidFill>
                <a:effectLst/>
                <a:latin typeface="Verdana" panose="020B0604030504040204" pitchFamily="34" charset="0"/>
                <a:hlinkClick r:id="rId2"/>
              </a:rPr>
              <a:t>https://www.marketstatsville.com/buy-now/artificial-blood-cells-market?opt=3338</a:t>
            </a:r>
            <a:r>
              <a:rPr lang="en-IN" b="1" i="0" dirty="0">
                <a:solidFill>
                  <a:srgbClr val="000000"/>
                </a:solidFill>
                <a:effectLst/>
                <a:latin typeface="Verdana" panose="020B0604030504040204" pitchFamily="34" charset="0"/>
              </a:rPr>
              <a:t> </a:t>
            </a:r>
          </a:p>
          <a:p>
            <a:pPr algn="l"/>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Scope of the Global Artificial Blood Cells Market</a:t>
            </a:r>
          </a:p>
          <a:p>
            <a:pPr algn="l"/>
            <a:endParaRPr lang="en-IN" b="1"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By Type Outlook (Sales, USD Million, 2019-2033)</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Hemoglobin</a:t>
            </a:r>
            <a:r>
              <a:rPr lang="en-IN" b="0" i="0" dirty="0">
                <a:solidFill>
                  <a:srgbClr val="000000"/>
                </a:solidFill>
                <a:effectLst/>
                <a:latin typeface="Verdana" panose="020B0604030504040204" pitchFamily="34" charset="0"/>
              </a:rPr>
              <a:t>-Based Oxygen Carriers</a:t>
            </a:r>
          </a:p>
          <a:p>
            <a:pPr algn="l">
              <a:buFont typeface="Arial" panose="020B0604020202020204" pitchFamily="34" charset="0"/>
              <a:buChar char="•"/>
            </a:pPr>
            <a:r>
              <a:rPr lang="en-IN" b="0" i="0" dirty="0">
                <a:solidFill>
                  <a:srgbClr val="000000"/>
                </a:solidFill>
                <a:effectLst/>
                <a:latin typeface="Verdana" panose="020B0604030504040204" pitchFamily="34" charset="0"/>
              </a:rPr>
              <a:t>Perfluorocarbon Emulsion</a:t>
            </a:r>
          </a:p>
          <a:p>
            <a:pPr algn="l"/>
            <a:r>
              <a:rPr lang="en-IN" b="1" i="0" dirty="0">
                <a:solidFill>
                  <a:srgbClr val="000000"/>
                </a:solidFill>
                <a:effectLst/>
                <a:latin typeface="Verdana" panose="020B0604030504040204" pitchFamily="34" charset="0"/>
              </a:rPr>
              <a:t>By Source Outlook (Sales, USD Million, 2019-2033)</a:t>
            </a:r>
          </a:p>
          <a:p>
            <a:pPr algn="l">
              <a:buFont typeface="Arial" panose="020B0604020202020204" pitchFamily="34" charset="0"/>
              <a:buChar char="•"/>
            </a:pPr>
            <a:r>
              <a:rPr lang="en-IN" b="0" i="0" dirty="0">
                <a:solidFill>
                  <a:srgbClr val="000000"/>
                </a:solidFill>
                <a:effectLst/>
                <a:latin typeface="Verdana" panose="020B0604030504040204" pitchFamily="34" charset="0"/>
              </a:rPr>
              <a:t>Animal </a:t>
            </a:r>
            <a:r>
              <a:rPr lang="en-IN" b="0" i="0" dirty="0" err="1">
                <a:solidFill>
                  <a:srgbClr val="000000"/>
                </a:solidFill>
                <a:effectLst/>
                <a:latin typeface="Verdana" panose="020B0604030504040204" pitchFamily="34" charset="0"/>
              </a:rPr>
              <a:t>Hemoglobin</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Human </a:t>
            </a:r>
            <a:r>
              <a:rPr lang="en-IN" b="0" i="0" dirty="0" err="1">
                <a:solidFill>
                  <a:srgbClr val="000000"/>
                </a:solidFill>
                <a:effectLst/>
                <a:latin typeface="Verdana" panose="020B0604030504040204" pitchFamily="34" charset="0"/>
              </a:rPr>
              <a:t>Hemoglobin</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Synthetic Polymer</a:t>
            </a:r>
          </a:p>
          <a:p>
            <a:pPr algn="l">
              <a:buFont typeface="Arial" panose="020B0604020202020204" pitchFamily="34" charset="0"/>
              <a:buChar char="•"/>
            </a:pPr>
            <a:r>
              <a:rPr lang="en-IN" b="0" i="0" dirty="0">
                <a:solidFill>
                  <a:srgbClr val="000000"/>
                </a:solidFill>
                <a:effectLst/>
                <a:latin typeface="Verdana" panose="020B0604030504040204" pitchFamily="34" charset="0"/>
              </a:rPr>
              <a:t>Stem Cell</a:t>
            </a:r>
          </a:p>
          <a:p>
            <a:pPr algn="l">
              <a:buFont typeface="Arial" panose="020B0604020202020204" pitchFamily="34" charset="0"/>
              <a:buChar char="•"/>
            </a:pPr>
            <a:r>
              <a:rPr lang="en-IN" b="0" i="0" dirty="0">
                <a:solidFill>
                  <a:srgbClr val="000000"/>
                </a:solidFill>
                <a:effectLst/>
                <a:latin typeface="Verdana" panose="020B0604030504040204" pitchFamily="34" charset="0"/>
              </a:rPr>
              <a:t>Others</a:t>
            </a:r>
          </a:p>
          <a:p>
            <a:pPr algn="l"/>
            <a:r>
              <a:rPr lang="en-IN" b="1" i="0" dirty="0">
                <a:solidFill>
                  <a:srgbClr val="000000"/>
                </a:solidFill>
                <a:effectLst/>
                <a:latin typeface="Verdana" panose="020B0604030504040204" pitchFamily="34" charset="0"/>
              </a:rPr>
              <a:t>By Application Outlook (Sales, USD Million, 2019-2033)</a:t>
            </a:r>
          </a:p>
          <a:p>
            <a:pPr algn="l">
              <a:buFont typeface="Arial" panose="020B0604020202020204" pitchFamily="34" charset="0"/>
              <a:buChar char="•"/>
            </a:pPr>
            <a:r>
              <a:rPr lang="en-IN" b="0" i="0" dirty="0">
                <a:solidFill>
                  <a:srgbClr val="000000"/>
                </a:solidFill>
                <a:effectLst/>
                <a:latin typeface="Verdana" panose="020B0604030504040204" pitchFamily="34" charset="0"/>
              </a:rPr>
              <a:t>Cardiovascular Diseases</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Anemia</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Organ Transplant</a:t>
            </a:r>
          </a:p>
          <a:p>
            <a:pPr algn="l">
              <a:buFont typeface="Arial" panose="020B0604020202020204" pitchFamily="34" charset="0"/>
              <a:buChar char="•"/>
            </a:pPr>
            <a:r>
              <a:rPr lang="en-IN" b="0" i="0" dirty="0">
                <a:solidFill>
                  <a:srgbClr val="000000"/>
                </a:solidFill>
                <a:effectLst/>
                <a:latin typeface="Verdana" panose="020B0604030504040204" pitchFamily="34" charset="0"/>
              </a:rPr>
              <a:t>Injuries</a:t>
            </a:r>
          </a:p>
          <a:p>
            <a:pPr algn="l">
              <a:buFont typeface="Arial" panose="020B0604020202020204" pitchFamily="34" charset="0"/>
              <a:buChar char="•"/>
            </a:pPr>
            <a:r>
              <a:rPr lang="en-IN" b="0" i="0" dirty="0">
                <a:solidFill>
                  <a:srgbClr val="000000"/>
                </a:solidFill>
                <a:effectLst/>
                <a:latin typeface="Verdana" panose="020B0604030504040204" pitchFamily="34" charset="0"/>
              </a:rPr>
              <a:t>Others</a:t>
            </a:r>
            <a:endParaRPr lang="en-IN" dirty="0"/>
          </a:p>
        </p:txBody>
      </p:sp>
    </p:spTree>
    <p:extLst>
      <p:ext uri="{BB962C8B-B14F-4D97-AF65-F5344CB8AC3E}">
        <p14:creationId xmlns:p14="http://schemas.microsoft.com/office/powerpoint/2010/main" val="1104116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F08D24-4301-57D1-8557-8B1525FEED11}"/>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ACD203BE-68FA-32DE-D45A-B2B4E8E4DEBC}"/>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9F090523-88FF-EC90-4A87-A13D3B59F5F1}"/>
              </a:ext>
            </a:extLst>
          </p:cNvPr>
          <p:cNvSpPr txBox="1"/>
          <p:nvPr/>
        </p:nvSpPr>
        <p:spPr>
          <a:xfrm>
            <a:off x="405618" y="379216"/>
            <a:ext cx="11380763" cy="5909310"/>
          </a:xfrm>
          <a:prstGeom prst="rect">
            <a:avLst/>
          </a:prstGeom>
          <a:noFill/>
        </p:spPr>
        <p:txBody>
          <a:bodyPr wrap="square">
            <a:spAutoFit/>
          </a:bodyPr>
          <a:lstStyle/>
          <a:p>
            <a:pPr algn="l"/>
            <a:r>
              <a:rPr lang="en-US" b="1" i="0" dirty="0">
                <a:solidFill>
                  <a:srgbClr val="000000"/>
                </a:solidFill>
                <a:effectLst/>
                <a:latin typeface="Verdana" panose="020B0604030504040204" pitchFamily="34" charset="0"/>
              </a:rPr>
              <a:t>By Distribution Channel Outlook (Sales, USD Million, 2019-2033)</a:t>
            </a:r>
          </a:p>
          <a:p>
            <a:pPr algn="l">
              <a:buFont typeface="Arial" panose="020B0604020202020204" pitchFamily="34" charset="0"/>
              <a:buChar char="•"/>
            </a:pPr>
            <a:r>
              <a:rPr lang="en-US" b="0" i="0" dirty="0">
                <a:solidFill>
                  <a:srgbClr val="000000"/>
                </a:solidFill>
                <a:effectLst/>
                <a:latin typeface="Verdana" panose="020B0604030504040204" pitchFamily="34" charset="0"/>
              </a:rPr>
              <a:t>Hospitals</a:t>
            </a:r>
          </a:p>
          <a:p>
            <a:pPr algn="l">
              <a:buFont typeface="Arial" panose="020B0604020202020204" pitchFamily="34" charset="0"/>
              <a:buChar char="•"/>
            </a:pPr>
            <a:r>
              <a:rPr lang="en-US" b="0" i="0" dirty="0">
                <a:solidFill>
                  <a:srgbClr val="000000"/>
                </a:solidFill>
                <a:effectLst/>
                <a:latin typeface="Verdana" panose="020B0604030504040204" pitchFamily="34" charset="0"/>
              </a:rPr>
              <a:t>Clinics</a:t>
            </a:r>
          </a:p>
          <a:p>
            <a:pPr algn="l">
              <a:buFont typeface="Arial" panose="020B0604020202020204" pitchFamily="34" charset="0"/>
              <a:buChar char="•"/>
            </a:pPr>
            <a:r>
              <a:rPr lang="en-US" b="0" i="0" dirty="0">
                <a:solidFill>
                  <a:srgbClr val="000000"/>
                </a:solidFill>
                <a:effectLst/>
                <a:latin typeface="Verdana" panose="020B0604030504040204" pitchFamily="34" charset="0"/>
              </a:rPr>
              <a:t>Blood Banks</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br>
              <a:rPr lang="en-US"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2"/>
              </a:rPr>
              <a:t>https://www.marketstatsville.com/table-of-content/artificial-blood-cells-market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pPr algn="l"/>
            <a:br>
              <a:rPr lang="en-US" dirty="0"/>
            </a:br>
            <a:r>
              <a:rPr lang="en-US" b="1" i="0" dirty="0">
                <a:solidFill>
                  <a:srgbClr val="000000"/>
                </a:solidFill>
                <a:effectLst/>
                <a:latin typeface="Verdana" panose="020B0604030504040204" pitchFamily="34" charset="0"/>
              </a:rPr>
              <a:t>Major key players in the global Artificial Blood Cells market are:</a:t>
            </a:r>
          </a:p>
          <a:p>
            <a:pPr algn="l">
              <a:buFont typeface="Arial" panose="020B0604020202020204" pitchFamily="34" charset="0"/>
              <a:buChar char="•"/>
            </a:pPr>
            <a:r>
              <a:rPr lang="en-US" b="0" i="0" dirty="0">
                <a:solidFill>
                  <a:srgbClr val="000000"/>
                </a:solidFill>
                <a:effectLst/>
                <a:latin typeface="Verdana" panose="020B0604030504040204" pitchFamily="34" charset="0"/>
              </a:rPr>
              <a:t>Green Cross Corporation</a:t>
            </a:r>
          </a:p>
          <a:p>
            <a:pPr algn="l">
              <a:buFont typeface="Arial" panose="020B0604020202020204" pitchFamily="34" charset="0"/>
              <a:buChar char="•"/>
            </a:pPr>
            <a:r>
              <a:rPr lang="en-US" b="0" i="0" dirty="0">
                <a:solidFill>
                  <a:srgbClr val="000000"/>
                </a:solidFill>
                <a:effectLst/>
                <a:latin typeface="Verdana" panose="020B0604030504040204" pitchFamily="34" charset="0"/>
              </a:rPr>
              <a:t>North Field Laboratories</a:t>
            </a:r>
          </a:p>
          <a:p>
            <a:pPr algn="l">
              <a:buFont typeface="Arial" panose="020B0604020202020204" pitchFamily="34" charset="0"/>
              <a:buChar char="•"/>
            </a:pPr>
            <a:r>
              <a:rPr lang="en-US" b="0" i="0" dirty="0">
                <a:solidFill>
                  <a:srgbClr val="000000"/>
                </a:solidFill>
                <a:effectLst/>
                <a:latin typeface="Verdana" panose="020B0604030504040204" pitchFamily="34" charset="0"/>
              </a:rPr>
              <a:t>Alliance</a:t>
            </a:r>
          </a:p>
          <a:p>
            <a:pPr algn="l">
              <a:buFont typeface="Arial" panose="020B0604020202020204" pitchFamily="34" charset="0"/>
              <a:buChar char="•"/>
            </a:pPr>
            <a:r>
              <a:rPr lang="en-US" b="0" i="0" dirty="0">
                <a:solidFill>
                  <a:srgbClr val="000000"/>
                </a:solidFill>
                <a:effectLst/>
                <a:latin typeface="Verdana" panose="020B0604030504040204" pitchFamily="34" charset="0"/>
              </a:rPr>
              <a:t>Pharmaceutical Corporation</a:t>
            </a:r>
          </a:p>
          <a:p>
            <a:pPr algn="l">
              <a:buFont typeface="Arial" panose="020B0604020202020204" pitchFamily="34" charset="0"/>
              <a:buChar char="•"/>
            </a:pPr>
            <a:r>
              <a:rPr lang="en-US" b="0" i="0" dirty="0">
                <a:solidFill>
                  <a:srgbClr val="000000"/>
                </a:solidFill>
                <a:effectLst/>
                <a:latin typeface="Verdana" panose="020B0604030504040204" pitchFamily="34" charset="0"/>
              </a:rPr>
              <a:t>Baxter</a:t>
            </a:r>
          </a:p>
          <a:p>
            <a:pPr algn="l">
              <a:buFont typeface="Arial" panose="020B0604020202020204" pitchFamily="34" charset="0"/>
              <a:buChar char="•"/>
            </a:pPr>
            <a:r>
              <a:rPr lang="en-US" b="0" i="0" dirty="0">
                <a:solidFill>
                  <a:srgbClr val="000000"/>
                </a:solidFill>
                <a:effectLst/>
                <a:latin typeface="Verdana" panose="020B0604030504040204" pitchFamily="34" charset="0"/>
              </a:rPr>
              <a:t>FLUORO2 Therapeutics</a:t>
            </a:r>
          </a:p>
          <a:p>
            <a:pPr algn="l">
              <a:buFont typeface="Arial" panose="020B0604020202020204" pitchFamily="34" charset="0"/>
              <a:buChar char="•"/>
            </a:pPr>
            <a:r>
              <a:rPr lang="en-US" b="0" i="0" dirty="0" err="1">
                <a:solidFill>
                  <a:srgbClr val="000000"/>
                </a:solidFill>
                <a:effectLst/>
                <a:latin typeface="Verdana" panose="020B0604030504040204" pitchFamily="34" charset="0"/>
              </a:rPr>
              <a:t>Biopure</a:t>
            </a:r>
            <a:r>
              <a:rPr lang="en-US" b="0" i="0" dirty="0">
                <a:solidFill>
                  <a:srgbClr val="000000"/>
                </a:solidFill>
                <a:effectLst/>
                <a:latin typeface="Verdana" panose="020B0604030504040204" pitchFamily="34" charset="0"/>
              </a:rPr>
              <a:t> Corporation</a:t>
            </a:r>
          </a:p>
          <a:p>
            <a:pPr algn="l">
              <a:buFont typeface="Arial" panose="020B0604020202020204" pitchFamily="34" charset="0"/>
              <a:buChar char="•"/>
            </a:pPr>
            <a:r>
              <a:rPr lang="en-US" b="0" i="0" dirty="0">
                <a:solidFill>
                  <a:srgbClr val="000000"/>
                </a:solidFill>
                <a:effectLst/>
                <a:latin typeface="Verdana" panose="020B0604030504040204" pitchFamily="34" charset="0"/>
              </a:rPr>
              <a:t>Alpha Therapeutics</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3"/>
              </a:rPr>
              <a:t>https://www.marketstatsville.com/artificial-blood-cells-market</a:t>
            </a:r>
            <a:r>
              <a:rPr lang="en-US" b="1" i="0" dirty="0">
                <a:solidFill>
                  <a:srgbClr val="000000"/>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407452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5545</TotalTime>
  <Words>1336</Words>
  <Application>Microsoft Office PowerPoint</Application>
  <PresentationFormat>Widescreen</PresentationFormat>
  <Paragraphs>78</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509</cp:revision>
  <dcterms:created xsi:type="dcterms:W3CDTF">2017-04-19T06:29:38Z</dcterms:created>
  <dcterms:modified xsi:type="dcterms:W3CDTF">2023-10-09T09:19:17Z</dcterms:modified>
</cp:coreProperties>
</file>