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23-10-2023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10/23/2023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automotive-logging-device-market?utm_source=Manjeet+Free+23+oct&amp;utm_medium=Manjeet" TargetMode="External"/><Relationship Id="rId2" Type="http://schemas.openxmlformats.org/officeDocument/2006/relationships/hyperlink" Target="https://www.marketstatsville.com/automotive-logging-devic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automotive-logging-device-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att.com/" TargetMode="External"/><Relationship Id="rId7" Type="http://schemas.openxmlformats.org/officeDocument/2006/relationships/hyperlink" Target="https://www.marketstatsville.com/automotive-logging-device-market" TargetMode="External"/><Relationship Id="rId2" Type="http://schemas.openxmlformats.org/officeDocument/2006/relationships/hyperlink" Target="https://www.marketstatsville.com/table-of-content/automotive-logging-device-market" TargetMode="External"/><Relationship Id="rId1" Type="http://schemas.openxmlformats.org/officeDocument/2006/relationships/slideLayout" Target="../slideLayouts/slideLayout7.xml"/><Relationship Id="rId6" Type="http://schemas.openxmlformats.org/officeDocument/2006/relationships/hyperlink" Target="https://www.drivertech.com/" TargetMode="External"/><Relationship Id="rId5" Type="http://schemas.openxmlformats.org/officeDocument/2006/relationships/hyperlink" Target="https://www.coretex.com/" TargetMode="External"/><Relationship Id="rId4" Type="http://schemas.openxmlformats.org/officeDocument/2006/relationships/hyperlink" Target="https://www.orbcomm.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Automotive Logging Device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Automotive Logging Device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Automotive Logging Device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Automotive Logging Device Market by Service Type (Entry Level, Intermediate, and High Level), by Vehicle Type (Light Commercial Vehicles and Cars), by Component (Display and Telematics Unit), by Form Factor, by Region – Global Share and Forecast to 2030</a:t>
            </a:r>
          </a:p>
          <a:p>
            <a:pPr algn="l"/>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Automotive Logging Device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from </a:t>
            </a:r>
            <a:r>
              <a:rPr lang="en-US" b="1" i="0" dirty="0">
                <a:solidFill>
                  <a:srgbClr val="000000"/>
                </a:solidFill>
                <a:effectLst/>
                <a:latin typeface="Verdana" panose="020B0604030504040204" pitchFamily="34" charset="0"/>
              </a:rPr>
              <a:t>USD 89.5 billion</a:t>
            </a:r>
            <a:r>
              <a:rPr lang="en-US" b="0"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rPr>
              <a:t>in 2023</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151.5 billion by 2033</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5.4% </a:t>
            </a:r>
            <a:r>
              <a:rPr lang="en-US" b="0" i="0" dirty="0">
                <a:solidFill>
                  <a:srgbClr val="000000"/>
                </a:solidFill>
                <a:effectLst/>
                <a:latin typeface="Verdana" panose="020B0604030504040204" pitchFamily="34" charset="0"/>
              </a:rPr>
              <a:t>from 2023 to 2033.</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https://www.marketstatsville.com/request-sample/automotive-logging-device-market?utm_source=Manjeet+Free+23+oct&amp;utm_medium=Manjeet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92C85A-87F6-80FC-802F-A7053FE2273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DA6F282-3003-D0BF-5C30-64BEEF3CCB7C}"/>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54AF21D2-3C30-C0C2-E241-B23586B472C7}"/>
              </a:ext>
            </a:extLst>
          </p:cNvPr>
          <p:cNvSpPr txBox="1"/>
          <p:nvPr/>
        </p:nvSpPr>
        <p:spPr>
          <a:xfrm>
            <a:off x="307144" y="751344"/>
            <a:ext cx="11577711" cy="5909310"/>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https://www.marketstatsville.com/buy-now/automotive-logging-device-market?opt=3338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Automotive Logging Device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Service Type Outlook (Sales,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Entry Level</a:t>
            </a:r>
          </a:p>
          <a:p>
            <a:pPr algn="l">
              <a:buFont typeface="Arial" panose="020B0604020202020204" pitchFamily="34" charset="0"/>
              <a:buChar char="•"/>
            </a:pPr>
            <a:r>
              <a:rPr lang="en-US" b="0" i="0" dirty="0">
                <a:solidFill>
                  <a:srgbClr val="000000"/>
                </a:solidFill>
                <a:effectLst/>
                <a:latin typeface="Verdana" panose="020B0604030504040204" pitchFamily="34" charset="0"/>
              </a:rPr>
              <a:t>Intermediate</a:t>
            </a:r>
          </a:p>
          <a:p>
            <a:pPr algn="l">
              <a:buFont typeface="Arial" panose="020B0604020202020204" pitchFamily="34" charset="0"/>
              <a:buChar char="•"/>
            </a:pPr>
            <a:r>
              <a:rPr lang="en-US" b="0" i="0" dirty="0">
                <a:solidFill>
                  <a:srgbClr val="000000"/>
                </a:solidFill>
                <a:effectLst/>
                <a:latin typeface="Verdana" panose="020B0604030504040204" pitchFamily="34" charset="0"/>
              </a:rPr>
              <a:t>High Level</a:t>
            </a:r>
          </a:p>
          <a:p>
            <a:pPr algn="l"/>
            <a:r>
              <a:rPr lang="en-US" b="1" i="0" dirty="0">
                <a:solidFill>
                  <a:srgbClr val="000000"/>
                </a:solidFill>
                <a:effectLst/>
                <a:latin typeface="Verdana" panose="020B0604030504040204" pitchFamily="34" charset="0"/>
              </a:rPr>
              <a:t>By Vehicle Type Outlook (Sales,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Light Commercial Vehicles</a:t>
            </a:r>
          </a:p>
          <a:p>
            <a:pPr algn="l">
              <a:buFont typeface="Arial" panose="020B0604020202020204" pitchFamily="34" charset="0"/>
              <a:buChar char="•"/>
            </a:pPr>
            <a:r>
              <a:rPr lang="en-US" b="0" i="0" dirty="0">
                <a:solidFill>
                  <a:srgbClr val="000000"/>
                </a:solidFill>
                <a:effectLst/>
                <a:latin typeface="Verdana" panose="020B0604030504040204" pitchFamily="34" charset="0"/>
              </a:rPr>
              <a:t>Trucks</a:t>
            </a:r>
          </a:p>
          <a:p>
            <a:pPr algn="l">
              <a:buFont typeface="Arial" panose="020B0604020202020204" pitchFamily="34" charset="0"/>
              <a:buChar char="•"/>
            </a:pPr>
            <a:r>
              <a:rPr lang="en-US" b="0" i="0" dirty="0">
                <a:solidFill>
                  <a:srgbClr val="000000"/>
                </a:solidFill>
                <a:effectLst/>
                <a:latin typeface="Verdana" panose="020B0604030504040204" pitchFamily="34" charset="0"/>
              </a:rPr>
              <a:t>Bus</a:t>
            </a:r>
          </a:p>
          <a:p>
            <a:pPr algn="l">
              <a:buFont typeface="Arial" panose="020B0604020202020204" pitchFamily="34" charset="0"/>
              <a:buChar char="•"/>
            </a:pPr>
            <a:r>
              <a:rPr lang="en-US" b="0" i="0" dirty="0">
                <a:solidFill>
                  <a:srgbClr val="000000"/>
                </a:solidFill>
                <a:effectLst/>
                <a:latin typeface="Verdana" panose="020B0604030504040204" pitchFamily="34" charset="0"/>
              </a:rPr>
              <a:t>Cars</a:t>
            </a:r>
          </a:p>
          <a:p>
            <a:pPr algn="l"/>
            <a:r>
              <a:rPr lang="en-US" b="1" i="0" dirty="0">
                <a:solidFill>
                  <a:srgbClr val="000000"/>
                </a:solidFill>
                <a:effectLst/>
                <a:latin typeface="Verdana" panose="020B0604030504040204" pitchFamily="34" charset="0"/>
              </a:rPr>
              <a:t>By Component Outlook (Sales,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Display</a:t>
            </a:r>
          </a:p>
          <a:p>
            <a:pPr algn="l">
              <a:buFont typeface="Arial" panose="020B0604020202020204" pitchFamily="34" charset="0"/>
              <a:buChar char="•"/>
            </a:pPr>
            <a:r>
              <a:rPr lang="en-US" b="0" i="0" dirty="0">
                <a:solidFill>
                  <a:srgbClr val="000000"/>
                </a:solidFill>
                <a:effectLst/>
                <a:latin typeface="Verdana" panose="020B0604030504040204" pitchFamily="34" charset="0"/>
              </a:rPr>
              <a:t>Telematics Unit</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Cables</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Connectors</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Mounting</a:t>
            </a:r>
            <a:endParaRPr lang="en-IN" dirty="0"/>
          </a:p>
        </p:txBody>
      </p:sp>
    </p:spTree>
    <p:extLst>
      <p:ext uri="{BB962C8B-B14F-4D97-AF65-F5344CB8AC3E}">
        <p14:creationId xmlns:p14="http://schemas.microsoft.com/office/powerpoint/2010/main" val="1703343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12EC94-C8AE-4E18-5B4A-0F209CEBBE3D}"/>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4C53BEA-E2C5-6A3A-63CF-2C4510E63DF1}"/>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1A43540B-3D9F-BAFD-3013-8C80C6DE2BA7}"/>
              </a:ext>
            </a:extLst>
          </p:cNvPr>
          <p:cNvSpPr txBox="1"/>
          <p:nvPr/>
        </p:nvSpPr>
        <p:spPr>
          <a:xfrm>
            <a:off x="321212" y="412709"/>
            <a:ext cx="11549576" cy="6186309"/>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By Form Factor Outlook (Sales, USD Million,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Integrated</a:t>
            </a:r>
          </a:p>
          <a:p>
            <a:pPr algn="l">
              <a:buFont typeface="Arial" panose="020B0604020202020204" pitchFamily="34" charset="0"/>
              <a:buChar char="•"/>
            </a:pPr>
            <a:r>
              <a:rPr lang="en-US" b="0" i="0" dirty="0">
                <a:solidFill>
                  <a:srgbClr val="000000"/>
                </a:solidFill>
                <a:effectLst/>
                <a:latin typeface="Verdana" panose="020B0604030504040204" pitchFamily="34" charset="0"/>
              </a:rPr>
              <a:t>Embedded</a:t>
            </a:r>
          </a:p>
          <a:p>
            <a:pPr algn="l">
              <a:buFont typeface="Arial" panose="020B0604020202020204" pitchFamily="34" charset="0"/>
              <a:buChar char="•"/>
            </a:pPr>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https://www.marketstatsville.com/table-of-content/automotive-logging-device-market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Major key players in the global Automotive Logging Device market are:</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AT&amp;T Business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4"/>
              </a:rPr>
              <a:t>Blue Tree System (ORBCOMM INC.)</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hlinkClick r:id="rId5"/>
              </a:rPr>
              <a:t>Coretex</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err="1">
                <a:solidFill>
                  <a:srgbClr val="000000"/>
                </a:solidFill>
                <a:effectLst/>
                <a:latin typeface="Verdana" panose="020B0604030504040204" pitchFamily="34" charset="0"/>
                <a:hlinkClick r:id="rId6"/>
              </a:rPr>
              <a:t>DriverTech</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ELD Solutions</a:t>
            </a:r>
          </a:p>
          <a:p>
            <a:pPr algn="l">
              <a:buFont typeface="Arial" panose="020B0604020202020204" pitchFamily="34" charset="0"/>
              <a:buChar char="•"/>
            </a:pPr>
            <a:r>
              <a:rPr lang="en-US" b="0" i="0" dirty="0">
                <a:solidFill>
                  <a:srgbClr val="000000"/>
                </a:solidFill>
                <a:effectLst/>
                <a:latin typeface="Verdana" panose="020B0604030504040204" pitchFamily="34" charset="0"/>
              </a:rPr>
              <a:t>Garmin International</a:t>
            </a:r>
          </a:p>
          <a:p>
            <a:pPr algn="l">
              <a:buFont typeface="Arial" panose="020B0604020202020204" pitchFamily="34" charset="0"/>
              <a:buChar char="•"/>
            </a:pPr>
            <a:r>
              <a:rPr lang="en-US" b="0" i="0" dirty="0">
                <a:solidFill>
                  <a:srgbClr val="000000"/>
                </a:solidFill>
                <a:effectLst/>
                <a:latin typeface="Verdana" panose="020B0604030504040204" pitchFamily="34" charset="0"/>
              </a:rPr>
              <a:t>Geotab Inc.</a:t>
            </a:r>
          </a:p>
          <a:p>
            <a:pPr algn="l">
              <a:buFont typeface="Arial" panose="020B0604020202020204" pitchFamily="34" charset="0"/>
              <a:buChar char="•"/>
            </a:pPr>
            <a:r>
              <a:rPr lang="en-US" b="0" i="0" dirty="0">
                <a:solidFill>
                  <a:srgbClr val="000000"/>
                </a:solidFill>
                <a:effectLst/>
                <a:latin typeface="Verdana" panose="020B0604030504040204" pitchFamily="34" charset="0"/>
              </a:rPr>
              <a:t>Omnitracs LLC</a:t>
            </a:r>
          </a:p>
          <a:p>
            <a:pPr algn="l">
              <a:buFont typeface="Arial" panose="020B0604020202020204" pitchFamily="34" charset="0"/>
              <a:buChar char="•"/>
            </a:pPr>
            <a:r>
              <a:rPr lang="en-US" b="0" i="0" dirty="0">
                <a:solidFill>
                  <a:srgbClr val="000000"/>
                </a:solidFill>
                <a:effectLst/>
                <a:latin typeface="Verdana" panose="020B0604030504040204" pitchFamily="34" charset="0"/>
              </a:rPr>
              <a:t>Teletrac Navman</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Zonar</a:t>
            </a:r>
            <a:r>
              <a:rPr lang="en-US" b="0" i="0" dirty="0">
                <a:solidFill>
                  <a:srgbClr val="000000"/>
                </a:solidFill>
                <a:effectLst/>
                <a:latin typeface="Verdana" panose="020B0604030504040204" pitchFamily="34" charset="0"/>
              </a:rPr>
              <a:t> Systems</a:t>
            </a:r>
          </a:p>
          <a:p>
            <a:pPr algn="l">
              <a:buFont typeface="Arial" panose="020B0604020202020204" pitchFamily="34" charset="0"/>
              <a:buChar char="•"/>
            </a:pPr>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7"/>
              </a:rPr>
              <a:t>https://www.marketstatsville.com/automotive-logging-device-market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211444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5670</TotalTime>
  <Words>1359</Words>
  <Application>Microsoft Office PowerPoint</Application>
  <PresentationFormat>Widescreen</PresentationFormat>
  <Paragraphs>81</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541</cp:revision>
  <dcterms:created xsi:type="dcterms:W3CDTF">2017-04-19T06:29:38Z</dcterms:created>
  <dcterms:modified xsi:type="dcterms:W3CDTF">2023-10-23T12:00:35Z</dcterms:modified>
</cp:coreProperties>
</file>