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utomotive-paints-market?utm_source=Manjeet+Pulse+23+oct&amp;utm_medium=Manjeet" TargetMode="External"/><Relationship Id="rId2" Type="http://schemas.openxmlformats.org/officeDocument/2006/relationships/hyperlink" Target="https://www.marketstatsville.com/automotive-paint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utomotive-paint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atalysts.basf.com/" TargetMode="External"/><Relationship Id="rId2" Type="http://schemas.openxmlformats.org/officeDocument/2006/relationships/hyperlink" Target="https://www.marketstatsville.com/table-of-content/automotive-paints-market" TargetMode="External"/><Relationship Id="rId1" Type="http://schemas.openxmlformats.org/officeDocument/2006/relationships/slideLayout" Target="../slideLayouts/slideLayout7.xml"/><Relationship Id="rId5" Type="http://schemas.openxmlformats.org/officeDocument/2006/relationships/hyperlink" Target="https://www.ppg.com/" TargetMode="External"/><Relationship Id="rId4" Type="http://schemas.openxmlformats.org/officeDocument/2006/relationships/hyperlink" Target="http://www.axalta.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tstatsville.com/automotive-paints-market" TargetMode="External"/><Relationship Id="rId2" Type="http://schemas.openxmlformats.org/officeDocument/2006/relationships/hyperlink" Target="https://www.akzonobel.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Automotive Paints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Automotive Paints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Automotive Logging Device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Automotive Paints Market by Coating (Primer, Base coat, Clear coat, and Electrocoat), by Texture Type, Solid, Metallic, and Pearlescent), by Technology, by Painting Equipment, by Vehicle Type,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automotive paints market</a:t>
            </a:r>
            <a:r>
              <a:rPr lang="en-US" b="0" i="0" dirty="0">
                <a:solidFill>
                  <a:srgbClr val="5E5E5E"/>
                </a:solidFill>
                <a:effectLst/>
                <a:latin typeface="Poppins" panose="00000500000000000000" pitchFamily="2" charset="0"/>
              </a:rPr>
              <a:t> was valued at </a:t>
            </a:r>
            <a:r>
              <a:rPr lang="en-US" b="1" i="0" dirty="0">
                <a:solidFill>
                  <a:srgbClr val="5E5E5E"/>
                </a:solidFill>
                <a:effectLst/>
                <a:latin typeface="Verdana" panose="020B0604030504040204" pitchFamily="34" charset="0"/>
              </a:rPr>
              <a:t>USD 10.2 billion in 2021</a:t>
            </a:r>
            <a:r>
              <a:rPr lang="en-US" b="0" i="0" dirty="0">
                <a:solidFill>
                  <a:srgbClr val="5E5E5E"/>
                </a:solidFill>
                <a:effectLst/>
                <a:latin typeface="Poppins" panose="00000500000000000000" pitchFamily="2" charset="0"/>
              </a:rPr>
              <a:t> and is projected to reach </a:t>
            </a:r>
            <a:r>
              <a:rPr lang="en-US" b="1" i="0" dirty="0">
                <a:solidFill>
                  <a:srgbClr val="5E5E5E"/>
                </a:solidFill>
                <a:effectLst/>
                <a:latin typeface="Verdana" panose="020B0604030504040204" pitchFamily="34" charset="0"/>
              </a:rPr>
              <a:t>USD 14.3 billion by 2030</a:t>
            </a:r>
            <a:r>
              <a:rPr lang="en-US" b="0" i="0" dirty="0">
                <a:solidFill>
                  <a:srgbClr val="5E5E5E"/>
                </a:solidFill>
                <a:effectLst/>
                <a:latin typeface="Poppins" panose="00000500000000000000" pitchFamily="2" charset="0"/>
              </a:rPr>
              <a:t>, registering a </a:t>
            </a:r>
            <a:r>
              <a:rPr lang="en-US" b="1" i="0" dirty="0">
                <a:solidFill>
                  <a:srgbClr val="5E5E5E"/>
                </a:solidFill>
                <a:effectLst/>
                <a:latin typeface="Verdana" panose="020B0604030504040204" pitchFamily="34" charset="0"/>
              </a:rPr>
              <a:t>CAGR of 4.2%</a:t>
            </a:r>
            <a:r>
              <a:rPr lang="en-US" b="0" i="0" dirty="0">
                <a:solidFill>
                  <a:srgbClr val="5E5E5E"/>
                </a:solidFill>
                <a:effectLst/>
                <a:latin typeface="Poppins" panose="00000500000000000000" pitchFamily="2" charset="0"/>
              </a:rPr>
              <a:t> from 2022 to 2030.</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https://www.marketstatsville.com/request-sample/automotive-paints-market?utm_source=Manjeet+Pulse+23+oct&amp;utm_medium=Manjeet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B20614-278B-84F1-2E03-A3E71BE76C5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E0333CB-C72A-A6C9-C935-40878C0298BB}"/>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9B26C98-4BCC-9ECC-7AE7-58245BB559B3}"/>
              </a:ext>
            </a:extLst>
          </p:cNvPr>
          <p:cNvSpPr txBox="1"/>
          <p:nvPr/>
        </p:nvSpPr>
        <p:spPr>
          <a:xfrm>
            <a:off x="142604" y="751344"/>
            <a:ext cx="11549575"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https://www.marketstatsville.com/buy-now/automotive-paints-market?opt=3338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Automotive Paints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Coating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Primer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Base coat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Clear coat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Electrocoat</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Texture Type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Solid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Metallic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Pearlescent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Technology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Waterborne Coatings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Solvent Borne Coatings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Powder Coatings</a:t>
            </a:r>
            <a:endParaRPr lang="en-IN" dirty="0"/>
          </a:p>
        </p:txBody>
      </p:sp>
    </p:spTree>
    <p:extLst>
      <p:ext uri="{BB962C8B-B14F-4D97-AF65-F5344CB8AC3E}">
        <p14:creationId xmlns:p14="http://schemas.microsoft.com/office/powerpoint/2010/main" val="105595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B51577-E0CF-F858-DAD2-B19F415C1ED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7935C06-AC08-F52A-6490-4EB51A8512E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489195F-FCE4-CA78-4AAA-8195EF5739AC}"/>
              </a:ext>
            </a:extLst>
          </p:cNvPr>
          <p:cNvSpPr txBox="1"/>
          <p:nvPr/>
        </p:nvSpPr>
        <p:spPr>
          <a:xfrm>
            <a:off x="328246" y="486400"/>
            <a:ext cx="11535508" cy="5078313"/>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By Painting Equipment Outlook (Sales/Revenue, USD Million, 2017-2030)</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Airless Spray Gun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Electrostatic Spray Gun</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Vehicle Type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Passenger Cars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Light Commercial Vehicle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Heavy Commercial Vehicle</a:t>
            </a:r>
          </a:p>
          <a:p>
            <a:pPr algn="l" fontAlgn="base"/>
            <a:br>
              <a:rPr lang="en-IN"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https://www.marketstatsville.com/table-of-content/automotive-paints-market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Automotive Paints market are:</a:t>
            </a:r>
          </a:p>
          <a:p>
            <a:pPr fontAlgn="base"/>
            <a:endParaRPr lang="en-US" b="1" dirty="0">
              <a:solidFill>
                <a:srgbClr val="1C1C1C"/>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BASF SE</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Axalta Coating Systems, LLC</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5"/>
              </a:rPr>
              <a:t>PPG</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00941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89596C-587F-F286-E48B-733DA3CA3F4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A90202F-09B5-4571-3D8A-B06B370DB76A}"/>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D6AA9191-43A0-D84F-7F73-1769C602F356}"/>
              </a:ext>
            </a:extLst>
          </p:cNvPr>
          <p:cNvSpPr txBox="1"/>
          <p:nvPr/>
        </p:nvSpPr>
        <p:spPr>
          <a:xfrm>
            <a:off x="309489" y="1489561"/>
            <a:ext cx="11535508" cy="3693319"/>
          </a:xfrm>
          <a:prstGeom prst="rect">
            <a:avLst/>
          </a:prstGeom>
          <a:noFill/>
        </p:spPr>
        <p:txBody>
          <a:bodyPr wrap="square">
            <a:spAutoFit/>
          </a:bodyPr>
          <a:lstStyle/>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2"/>
              </a:rPr>
              <a:t>Akzo Nobel N.V</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The Sherwin-Williams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Kansai Paint Co.,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Nippon Paint Holdings Co.,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DuPont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Clariant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Solvay</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https://www.marketstatsville.com/automotive-paints-market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069391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5673</TotalTime>
  <Words>1418</Words>
  <Application>Microsoft Office PowerPoint</Application>
  <PresentationFormat>Widescreen</PresentationFormat>
  <Paragraphs>90</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542</cp:revision>
  <dcterms:created xsi:type="dcterms:W3CDTF">2017-04-19T06:29:38Z</dcterms:created>
  <dcterms:modified xsi:type="dcterms:W3CDTF">2023-10-23T13:12:29Z</dcterms:modified>
</cp:coreProperties>
</file>