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utomotive-switches-market?utm_source=Manjeet+Pulse+23+oct&amp;utm_medium=Manjeet" TargetMode="External"/><Relationship Id="rId2" Type="http://schemas.openxmlformats.org/officeDocument/2006/relationships/hyperlink" Target="https://www.marketstatsville.com/automotive-switch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utomotive-switche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ckswitches.com/" TargetMode="External"/><Relationship Id="rId2" Type="http://schemas.openxmlformats.org/officeDocument/2006/relationships/hyperlink" Target="https://www.marketstatsville.com/table-of-content/automotive-switches-market" TargetMode="External"/><Relationship Id="rId1" Type="http://schemas.openxmlformats.org/officeDocument/2006/relationships/slideLayout" Target="../slideLayouts/slideLayout7.xml"/><Relationship Id="rId6" Type="http://schemas.openxmlformats.org/officeDocument/2006/relationships/hyperlink" Target="https://www.toyo-denso.co.jp/" TargetMode="External"/><Relationship Id="rId5" Type="http://schemas.openxmlformats.org/officeDocument/2006/relationships/hyperlink" Target="http://www.tokai-rika.co.jp/" TargetMode="External"/><Relationship Id="rId4" Type="http://schemas.openxmlformats.org/officeDocument/2006/relationships/hyperlink" Target="https://www.johnsonelectric.com/en"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automotive-switche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Automotive Switches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Automotive Switches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Automotive Switches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Automotive Switches Market by Switch Type (Rocker, Rotary, Toggle, and Push), by Application (Ignition Switches, HVAC Switches, Steering Wheel Switches, Window Switches), by Vehicle Type, by Sales Channel,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automotive switches market</a:t>
            </a:r>
            <a:r>
              <a:rPr lang="en-US" b="0" i="0" dirty="0">
                <a:solidFill>
                  <a:srgbClr val="5E5E5E"/>
                </a:solidFill>
                <a:effectLst/>
                <a:latin typeface="Verdana" panose="020B0604030504040204" pitchFamily="34" charset="0"/>
              </a:rPr>
              <a:t> size was valued at </a:t>
            </a:r>
            <a:r>
              <a:rPr lang="en-US" b="1" i="0" dirty="0">
                <a:solidFill>
                  <a:srgbClr val="5E5E5E"/>
                </a:solidFill>
                <a:effectLst/>
                <a:latin typeface="Verdana" panose="020B0604030504040204" pitchFamily="34" charset="0"/>
              </a:rPr>
              <a:t>USD 27.3 billion in 2021</a:t>
            </a:r>
            <a:r>
              <a:rPr lang="en-US" b="0" i="0" dirty="0">
                <a:solidFill>
                  <a:srgbClr val="5E5E5E"/>
                </a:solidFill>
                <a:effectLst/>
                <a:latin typeface="Verdana" panose="020B0604030504040204" pitchFamily="34" charset="0"/>
              </a:rPr>
              <a:t> and is projected to reach </a:t>
            </a:r>
            <a:r>
              <a:rPr lang="en-US" b="1" i="0" dirty="0">
                <a:solidFill>
                  <a:srgbClr val="5E5E5E"/>
                </a:solidFill>
                <a:effectLst/>
                <a:latin typeface="Verdana" panose="020B0604030504040204" pitchFamily="34" charset="0"/>
              </a:rPr>
              <a:t>USD 49.0 billion by 2030</a:t>
            </a:r>
            <a:r>
              <a:rPr lang="en-US" b="0" i="0" dirty="0">
                <a:solidFill>
                  <a:srgbClr val="5E5E5E"/>
                </a:solidFill>
                <a:effectLst/>
                <a:latin typeface="Verdana" panose="020B0604030504040204" pitchFamily="34" charset="0"/>
              </a:rPr>
              <a:t>, registering a </a:t>
            </a:r>
            <a:r>
              <a:rPr lang="en-US" b="1" i="0" dirty="0">
                <a:solidFill>
                  <a:srgbClr val="5E5E5E"/>
                </a:solidFill>
                <a:effectLst/>
                <a:latin typeface="Verdana" panose="020B0604030504040204" pitchFamily="34" charset="0"/>
              </a:rPr>
              <a:t>CAGR of 7.6%</a:t>
            </a:r>
            <a:r>
              <a:rPr lang="en-US" b="0" i="0" dirty="0">
                <a:solidFill>
                  <a:srgbClr val="5E5E5E"/>
                </a:solidFill>
                <a:effectLst/>
                <a:latin typeface="Verdana" panose="020B0604030504040204" pitchFamily="34" charset="0"/>
              </a:rPr>
              <a:t> from 2022 to 2030.</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https://www.marketstatsville.com/request-sample/automotive-switches-market?utm_source=Manjeet+Pulse+23+oct&amp;utm_medium=Manjeet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7C89BC-DD9E-47BE-3935-6265CBB3D32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C845E84-09AD-F064-991F-D4B4BC5FF36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4C4D2588-CEC8-5DF5-9F27-B260702FBD18}"/>
              </a:ext>
            </a:extLst>
          </p:cNvPr>
          <p:cNvSpPr txBox="1"/>
          <p:nvPr/>
        </p:nvSpPr>
        <p:spPr>
          <a:xfrm>
            <a:off x="300111" y="724039"/>
            <a:ext cx="11591778"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https://www.marketstatsville.com/buy-now/automotive-switches-market?opt=3338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Automotive Switches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Switch Type Outlook (Sales/Revenue,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Rocker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Rotary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Toggle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Push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Switches</a:t>
            </a:r>
          </a:p>
          <a:p>
            <a:pPr algn="l" fontAlgn="base"/>
            <a:r>
              <a:rPr lang="en-US" b="1" i="0" dirty="0">
                <a:solidFill>
                  <a:srgbClr val="1C1C1C"/>
                </a:solidFill>
                <a:effectLst/>
                <a:latin typeface="Verdana" panose="020B0604030504040204" pitchFamily="34" charset="0"/>
              </a:rPr>
              <a:t>By Application Outlook (Sales/Revenue,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Ignition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HVAC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Steering Wheel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Window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Overhead Console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Seat Control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Door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Hazard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Multi-purpose Switches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348622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A7FC2E-38F8-9964-A355-638875C9D94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EFEF545-E725-63A5-884B-99C0B5E6744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39C3965-99F8-3580-AFC5-BCE91DDEF64F}"/>
              </a:ext>
            </a:extLst>
          </p:cNvPr>
          <p:cNvSpPr txBox="1"/>
          <p:nvPr/>
        </p:nvSpPr>
        <p:spPr>
          <a:xfrm>
            <a:off x="321212" y="287276"/>
            <a:ext cx="11549575" cy="5632311"/>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Vehicle Type Outlook (Sales/Revenue, USD Billion,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Passenger Cars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Light Commercial Vehicles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Heavy Commercial Vehicles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Sales Channel Outlook (Sales/Revenue, USD Billion,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Original Equipment Manufacturers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Aftermarket</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https://www.marketstatsville.com/table-of-content/automotive-switches-market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Automotive Switches market are:</a:t>
            </a:r>
          </a:p>
          <a:p>
            <a:pPr fontAlgn="base"/>
            <a:endParaRPr lang="en-US" b="1" dirty="0">
              <a:solidFill>
                <a:srgbClr val="1C1C1C"/>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C&amp;K Switches</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Johnson Electric Holdings Limited</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5"/>
              </a:rPr>
              <a:t>Tokai Rika Co Ltd.</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err="1">
                <a:solidFill>
                  <a:srgbClr val="003D78"/>
                </a:solidFill>
                <a:effectLst/>
                <a:latin typeface="Verdana" panose="020B0604030504040204" pitchFamily="34" charset="0"/>
                <a:hlinkClick r:id="rId6"/>
              </a:rPr>
              <a:t>Toyodenso</a:t>
            </a:r>
            <a:r>
              <a:rPr lang="en-US" b="0" i="0" u="none" strike="noStrike" dirty="0">
                <a:solidFill>
                  <a:srgbClr val="003D78"/>
                </a:solidFill>
                <a:effectLst/>
                <a:latin typeface="Verdana" panose="020B0604030504040204" pitchFamily="34" charset="0"/>
                <a:hlinkClick r:id="rId6"/>
              </a:rPr>
              <a:t> Co., Ltd.</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526324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C0731E-7F49-6309-CBE9-6E45FC56EA3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7DA73BA-AF6F-812B-4327-02B794D1D635}"/>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2949AD8C-A478-9395-E91F-3A03AF82FA61}"/>
              </a:ext>
            </a:extLst>
          </p:cNvPr>
          <p:cNvSpPr txBox="1"/>
          <p:nvPr/>
        </p:nvSpPr>
        <p:spPr>
          <a:xfrm>
            <a:off x="309489" y="1212563"/>
            <a:ext cx="11521440" cy="4247317"/>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Eaton Corporation PLC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INENSY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Leopold </a:t>
            </a:r>
            <a:r>
              <a:rPr lang="en-IN" b="0" i="0" dirty="0" err="1">
                <a:solidFill>
                  <a:srgbClr val="5E5E5E"/>
                </a:solidFill>
                <a:effectLst/>
                <a:latin typeface="Verdana" panose="020B0604030504040204" pitchFamily="34" charset="0"/>
              </a:rPr>
              <a:t>Kostal</a:t>
            </a:r>
            <a:r>
              <a:rPr lang="en-IN" b="0" i="0" dirty="0">
                <a:solidFill>
                  <a:srgbClr val="5E5E5E"/>
                </a:solidFill>
                <a:effectLst/>
                <a:latin typeface="Verdana" panose="020B0604030504040204" pitchFamily="34" charset="0"/>
              </a:rPr>
              <a:t> GmbH &amp; Co. Kg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Marquardt GmbH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Preh GmbH</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Valeo</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ZF Friedrichshafen AG</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2"/>
              </a:rPr>
              <a:t>https://www.marketstatsville.com/automotive-switches-market</a:t>
            </a:r>
            <a:r>
              <a:rPr lang="en-IN" b="1" i="0" dirty="0">
                <a:solidFill>
                  <a:srgbClr val="5E5E5E"/>
                </a:solidFill>
                <a:effectLst/>
                <a:latin typeface="Verdana" panose="020B0604030504040204" pitchFamily="34" charset="0"/>
              </a:rPr>
              <a:t> </a:t>
            </a:r>
            <a:endParaRPr lang="en-IN" b="0" i="0" dirty="0">
              <a:solidFill>
                <a:srgbClr val="5E5E5E"/>
              </a:solidFill>
              <a:effectLst/>
              <a:latin typeface="Verdana" panose="020B0604030504040204" pitchFamily="34" charset="0"/>
            </a:endParaRPr>
          </a:p>
          <a:p>
            <a:br>
              <a:rPr lang="en-IN" dirty="0"/>
            </a:br>
            <a:endParaRPr lang="en-IN" dirty="0"/>
          </a:p>
        </p:txBody>
      </p:sp>
    </p:spTree>
    <p:extLst>
      <p:ext uri="{BB962C8B-B14F-4D97-AF65-F5344CB8AC3E}">
        <p14:creationId xmlns:p14="http://schemas.microsoft.com/office/powerpoint/2010/main" val="203942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5676</TotalTime>
  <Words>1430</Words>
  <Application>Microsoft Office PowerPoint</Application>
  <PresentationFormat>Widescreen</PresentationFormat>
  <Paragraphs>93</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543</cp:revision>
  <dcterms:created xsi:type="dcterms:W3CDTF">2017-04-19T06:29:38Z</dcterms:created>
  <dcterms:modified xsi:type="dcterms:W3CDTF">2023-10-23T13:27:30Z</dcterms:modified>
</cp:coreProperties>
</file>