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54"/>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01-11-2023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biopharmaceutical-cdmo-service-market?utm_source=Manjeet+free+1+Nov&amp;utm_medium=Manjeet" TargetMode="External"/><Relationship Id="rId2" Type="http://schemas.openxmlformats.org/officeDocument/2006/relationships/hyperlink" Target="https://www.marketstatsville.com/biopharmaceutical-cdmo-servic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biopharmaceutical-cdmo-service-market" TargetMode="External"/><Relationship Id="rId2" Type="http://schemas.openxmlformats.org/officeDocument/2006/relationships/hyperlink" Target="https://www.marketstatsville.com/buy-now/biopharmaceutical-cdmo-service-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incogbiopharma.com/" TargetMode="External"/><Relationship Id="rId2" Type="http://schemas.openxmlformats.org/officeDocument/2006/relationships/hyperlink" Target="https://www.kbibiopharma.com/" TargetMode="External"/><Relationship Id="rId1" Type="http://schemas.openxmlformats.org/officeDocument/2006/relationships/slideLayout" Target="../slideLayouts/slideLayout7.xml"/><Relationship Id="rId5" Type="http://schemas.openxmlformats.org/officeDocument/2006/relationships/hyperlink" Target="https://www.marketstatsville.com/biopharmaceutical-cdmo-service-market" TargetMode="External"/><Relationship Id="rId4" Type="http://schemas.openxmlformats.org/officeDocument/2006/relationships/hyperlink" Target="https://www.agcbio.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Biopharmaceutical CDMO Service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Biopharmaceutical CDMO Service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Biopharmaceutical CDMO Service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Biopharmaceutical CDMO Service Market by Type (Develop Innovative Drugs, Listed Patented Drug, Biosimilars, Others), by Application (Pharmaceutical Company, Biotechnology Company, Others), and by Region (North America, South America, Europe, Asia Pacific, MEA) – Global Share and Forecast to 2033</a:t>
            </a: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Biopharmaceutical CDMO Service Market</a:t>
            </a:r>
            <a:r>
              <a:rPr lang="en-US" b="0" i="0" dirty="0">
                <a:solidFill>
                  <a:srgbClr val="000000"/>
                </a:solidFill>
                <a:effectLst/>
                <a:latin typeface="Verdana" panose="020B0604030504040204" pitchFamily="34" charset="0"/>
              </a:rPr>
              <a:t> size is expected to grow from </a:t>
            </a:r>
            <a:r>
              <a:rPr lang="en-US" b="1" i="0" dirty="0">
                <a:solidFill>
                  <a:srgbClr val="000000"/>
                </a:solidFill>
                <a:effectLst/>
                <a:latin typeface="Verdana" panose="020B0604030504040204" pitchFamily="34" charset="0"/>
              </a:rPr>
              <a:t>USD 100.4 billion in 2023</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192.2 billion by 2033</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6.7%</a:t>
            </a:r>
            <a:r>
              <a:rPr lang="en-US" b="0" i="0" dirty="0">
                <a:solidFill>
                  <a:srgbClr val="000000"/>
                </a:solidFill>
                <a:effectLst/>
                <a:latin typeface="Verdana" panose="020B0604030504040204" pitchFamily="34" charset="0"/>
              </a:rPr>
              <a:t> from 2023 to 2033. </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https://www.marketstatsville.com/request-sample/biopharmaceutical-cdmo-service-market?utm_source=Manjeet+free+1+Nov&amp;utm_medium=Manjeet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A3B9D1-7B84-FD88-547A-12CFD660902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B532906-93CA-D819-4441-974814A7276F}"/>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4395247-C4F7-4C4A-E976-4D2C0EF94137}"/>
              </a:ext>
            </a:extLst>
          </p:cNvPr>
          <p:cNvSpPr txBox="1"/>
          <p:nvPr/>
        </p:nvSpPr>
        <p:spPr>
          <a:xfrm>
            <a:off x="314178" y="629602"/>
            <a:ext cx="11563643" cy="5909310"/>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https://www.marketstatsville.com/buy-now/biopharmaceutical-cdmo-service-market?opt=3338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Biopharmaceutical CDMO Service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Type Outlook (Sales, USD Million, 2019-2033)</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Develop Innovative Drugs</a:t>
            </a:r>
          </a:p>
          <a:p>
            <a:pPr algn="l">
              <a:buFont typeface="Arial" panose="020B0604020202020204" pitchFamily="34" charset="0"/>
              <a:buChar char="•"/>
            </a:pPr>
            <a:r>
              <a:rPr lang="en-US" b="0" i="0" dirty="0">
                <a:solidFill>
                  <a:srgbClr val="000000"/>
                </a:solidFill>
                <a:effectLst/>
                <a:latin typeface="Verdana" panose="020B0604030504040204" pitchFamily="34" charset="0"/>
              </a:rPr>
              <a:t>Listed Patented Drug</a:t>
            </a:r>
          </a:p>
          <a:p>
            <a:pPr algn="l">
              <a:buFont typeface="Arial" panose="020B0604020202020204" pitchFamily="34" charset="0"/>
              <a:buChar char="•"/>
            </a:pPr>
            <a:r>
              <a:rPr lang="en-US" b="0" i="0" dirty="0">
                <a:solidFill>
                  <a:srgbClr val="000000"/>
                </a:solidFill>
                <a:effectLst/>
                <a:latin typeface="Verdana" panose="020B0604030504040204" pitchFamily="34" charset="0"/>
              </a:rPr>
              <a:t>Biosimilars</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2019-2033)</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Pharmaceutical Company</a:t>
            </a:r>
          </a:p>
          <a:p>
            <a:pPr algn="l">
              <a:buFont typeface="Arial" panose="020B0604020202020204" pitchFamily="34" charset="0"/>
              <a:buChar char="•"/>
            </a:pPr>
            <a:r>
              <a:rPr lang="en-US" b="0" i="0" dirty="0">
                <a:solidFill>
                  <a:srgbClr val="000000"/>
                </a:solidFill>
                <a:effectLst/>
                <a:latin typeface="Verdana" panose="020B0604030504040204" pitchFamily="34" charset="0"/>
              </a:rPr>
              <a:t>Biotechnology Company</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https://www.marketstatsville.com/table-of-content/biopharmaceutical-cdmo-service-market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2653187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A1DA5B-AFD7-7B19-432B-850FE5B291D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9D2746F-C942-7B61-34B5-63090908D27B}"/>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CD34D028-2F73-05C8-F233-465D370F7014}"/>
              </a:ext>
            </a:extLst>
          </p:cNvPr>
          <p:cNvSpPr txBox="1"/>
          <p:nvPr/>
        </p:nvSpPr>
        <p:spPr>
          <a:xfrm>
            <a:off x="293077" y="629602"/>
            <a:ext cx="11605846" cy="5909310"/>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Major key players in the global Biopharmaceutical CDMO Service market are:</a:t>
            </a: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2"/>
              </a:rPr>
              <a:t>KBI Biopharma</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3"/>
              </a:rPr>
              <a:t>INCOG BioPharma Services</a:t>
            </a:r>
            <a:r>
              <a:rPr lang="en-IN" b="0" i="0" dirty="0">
                <a:solidFill>
                  <a:srgbClr val="000000"/>
                </a:solidFill>
                <a:effectLst/>
                <a:latin typeface="Verdana" panose="020B0604030504040204" pitchFamily="34" charset="0"/>
              </a:rPr>
              <a:t> </a:t>
            </a: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4"/>
              </a:rPr>
              <a:t>AGC Biologics</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Northway Biotech</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PlantForm</a:t>
            </a:r>
            <a:r>
              <a:rPr lang="en-IN" b="0" i="0" dirty="0">
                <a:solidFill>
                  <a:srgbClr val="000000"/>
                </a:solidFill>
                <a:effectLst/>
                <a:latin typeface="Verdana" panose="020B0604030504040204" pitchFamily="34" charset="0"/>
              </a:rPr>
              <a:t> Corp</a:t>
            </a:r>
          </a:p>
          <a:p>
            <a:pPr algn="l">
              <a:buFont typeface="Arial" panose="020B0604020202020204" pitchFamily="34" charset="0"/>
              <a:buChar char="•"/>
            </a:pPr>
            <a:r>
              <a:rPr lang="en-IN" b="0" i="0" dirty="0">
                <a:solidFill>
                  <a:srgbClr val="000000"/>
                </a:solidFill>
                <a:effectLst/>
                <a:latin typeface="Verdana" panose="020B0604030504040204" pitchFamily="34" charset="0"/>
              </a:rPr>
              <a:t>Lonza</a:t>
            </a:r>
          </a:p>
          <a:p>
            <a:pPr algn="l">
              <a:buFont typeface="Arial" panose="020B0604020202020204" pitchFamily="34" charset="0"/>
              <a:buChar char="•"/>
            </a:pPr>
            <a:r>
              <a:rPr lang="en-IN" b="0" i="0" dirty="0">
                <a:solidFill>
                  <a:srgbClr val="000000"/>
                </a:solidFill>
                <a:effectLst/>
                <a:latin typeface="Verdana" panose="020B0604030504040204" pitchFamily="34" charset="0"/>
              </a:rPr>
              <a:t>ADL Biopharma</a:t>
            </a:r>
          </a:p>
          <a:p>
            <a:pPr algn="l">
              <a:buFont typeface="Arial" panose="020B0604020202020204" pitchFamily="34" charset="0"/>
              <a:buChar char="•"/>
            </a:pPr>
            <a:r>
              <a:rPr lang="en-IN" b="0" i="0" dirty="0">
                <a:solidFill>
                  <a:srgbClr val="000000"/>
                </a:solidFill>
                <a:effectLst/>
                <a:latin typeface="Verdana" panose="020B0604030504040204" pitchFamily="34" charset="0"/>
              </a:rPr>
              <a:t>Catalent</a:t>
            </a:r>
          </a:p>
          <a:p>
            <a:pPr algn="l">
              <a:buFont typeface="Arial" panose="020B0604020202020204" pitchFamily="34" charset="0"/>
              <a:buChar char="•"/>
            </a:pPr>
            <a:r>
              <a:rPr lang="en-IN" b="0" i="0" dirty="0">
                <a:solidFill>
                  <a:srgbClr val="000000"/>
                </a:solidFill>
                <a:effectLst/>
                <a:latin typeface="Verdana" panose="020B0604030504040204" pitchFamily="34" charset="0"/>
              </a:rPr>
              <a:t>Future Fields</a:t>
            </a:r>
          </a:p>
          <a:p>
            <a:pPr algn="l">
              <a:buFont typeface="Arial" panose="020B0604020202020204" pitchFamily="34" charset="0"/>
              <a:buChar char="•"/>
            </a:pPr>
            <a:r>
              <a:rPr lang="en-IN" b="0" i="0" dirty="0">
                <a:solidFill>
                  <a:srgbClr val="000000"/>
                </a:solidFill>
                <a:effectLst/>
                <a:latin typeface="Verdana" panose="020B0604030504040204" pitchFamily="34" charset="0"/>
              </a:rPr>
              <a:t>Vetter Pharma</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Stelis</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Richter-Helm</a:t>
            </a:r>
          </a:p>
          <a:p>
            <a:pPr algn="l">
              <a:buFont typeface="Arial" panose="020B0604020202020204" pitchFamily="34" charset="0"/>
              <a:buChar char="•"/>
            </a:pPr>
            <a:r>
              <a:rPr lang="en-IN" b="0" i="0" dirty="0">
                <a:solidFill>
                  <a:srgbClr val="000000"/>
                </a:solidFill>
                <a:effectLst/>
                <a:latin typeface="Verdana" panose="020B0604030504040204" pitchFamily="34" charset="0"/>
              </a:rPr>
              <a:t>FUJIFILM </a:t>
            </a:r>
            <a:r>
              <a:rPr lang="en-IN" b="0" i="0" dirty="0" err="1">
                <a:solidFill>
                  <a:srgbClr val="000000"/>
                </a:solidFill>
                <a:effectLst/>
                <a:latin typeface="Verdana" panose="020B0604030504040204" pitchFamily="34" charset="0"/>
              </a:rPr>
              <a:t>Diosynth</a:t>
            </a:r>
            <a:r>
              <a:rPr lang="en-IN" b="0" i="0" dirty="0">
                <a:solidFill>
                  <a:srgbClr val="000000"/>
                </a:solidFill>
                <a:effectLst/>
                <a:latin typeface="Verdana" panose="020B0604030504040204" pitchFamily="34" charset="0"/>
              </a:rPr>
              <a:t> Biotechnologies</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Cambrex</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Pfizer </a:t>
            </a:r>
            <a:r>
              <a:rPr lang="en-IN" b="0" i="0" dirty="0" err="1">
                <a:solidFill>
                  <a:srgbClr val="000000"/>
                </a:solidFill>
                <a:effectLst/>
                <a:latin typeface="Verdana" panose="020B0604030504040204" pitchFamily="34" charset="0"/>
              </a:rPr>
              <a:t>CentreOne</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Samsung Biologics</a:t>
            </a:r>
          </a:p>
          <a:p>
            <a:pPr algn="l">
              <a:buFont typeface="Arial" panose="020B0604020202020204" pitchFamily="34" charset="0"/>
              <a:buChar char="•"/>
            </a:pPr>
            <a:endParaRPr lang="en-IN" dirty="0">
              <a:solidFill>
                <a:srgbClr val="000000"/>
              </a:solidFill>
              <a:latin typeface="Verdana" panose="020B0604030504040204" pitchFamily="34" charset="0"/>
            </a:endParaRPr>
          </a:p>
          <a:p>
            <a:pPr algn="l">
              <a:buFont typeface="Arial" panose="020B0604020202020204" pitchFamily="34" charset="0"/>
              <a:buChar char="•"/>
            </a:pPr>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5"/>
              </a:rPr>
              <a:t>https://www.marketstatsville.com/biopharmaceutical-cdmo-service-market</a:t>
            </a:r>
            <a:r>
              <a:rPr lang="en-IN"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032654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5714</TotalTime>
  <Words>1335</Words>
  <Application>Microsoft Office PowerPoint</Application>
  <PresentationFormat>Widescreen</PresentationFormat>
  <Paragraphs>77</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554</cp:revision>
  <dcterms:created xsi:type="dcterms:W3CDTF">2017-04-19T06:29:38Z</dcterms:created>
  <dcterms:modified xsi:type="dcterms:W3CDTF">2023-11-01T10:49:20Z</dcterms:modified>
</cp:coreProperties>
</file>