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12-10-2023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10/12/2023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black-garlic-market" TargetMode="External"/><Relationship Id="rId2" Type="http://schemas.openxmlformats.org/officeDocument/2006/relationships/hyperlink" Target="https://www.marketstatsville.com/black-garlic-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black-garlic-market" TargetMode="External"/><Relationship Id="rId2" Type="http://schemas.openxmlformats.org/officeDocument/2006/relationships/hyperlink" Target="https://www.marketstatsville.com/buy-now/black-garlic-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blackgarlicna.com/" TargetMode="External"/><Relationship Id="rId2" Type="http://schemas.openxmlformats.org/officeDocument/2006/relationships/hyperlink" Target="https://www.b-garlic.com/products" TargetMode="External"/><Relationship Id="rId1" Type="http://schemas.openxmlformats.org/officeDocument/2006/relationships/slideLayout" Target="../slideLayouts/slideLayout7.xml"/><Relationship Id="rId5" Type="http://schemas.openxmlformats.org/officeDocument/2006/relationships/hyperlink" Target="https://www.marketstatsville.com/black-garlic-market" TargetMode="External"/><Relationship Id="rId4" Type="http://schemas.openxmlformats.org/officeDocument/2006/relationships/hyperlink" Target="https://www.theblackgarlicco.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Black Garlic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Black Garlic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Black Garlic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Black Garlic Market by Type (Single Black Garlic, Multiple Cloves of Black Garlic, Black Garlic Powder, Black Garlic Paste, Others), by Application (Household, and Commercial), and by Region (North America, South America, Europe, Asia Pacific, and Middle East &amp; Africa)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Black Garlic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at a </a:t>
            </a:r>
            <a:r>
              <a:rPr lang="en-US" b="1" i="0" dirty="0">
                <a:solidFill>
                  <a:srgbClr val="5E5E5E"/>
                </a:solidFill>
                <a:effectLst/>
                <a:latin typeface="Verdana" panose="020B0604030504040204" pitchFamily="34" charset="0"/>
              </a:rPr>
              <a:t>CAGR of 12.1%</a:t>
            </a:r>
            <a:r>
              <a:rPr lang="en-US" b="0" i="0" dirty="0">
                <a:solidFill>
                  <a:srgbClr val="5E5E5E"/>
                </a:solidFill>
                <a:effectLst/>
                <a:latin typeface="Verdana" panose="020B0604030504040204" pitchFamily="34" charset="0"/>
              </a:rPr>
              <a:t> from 2023 to 2033. </a:t>
            </a: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https://www.marketstatsville.com/request-sample/black-garlic-market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BA9DE6-94E3-C3F8-C457-693FA8075E3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927866F-A807-7B90-2049-706615449532}"/>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3226A6F2-09CE-A775-AAD6-04728A249A6C}"/>
              </a:ext>
            </a:extLst>
          </p:cNvPr>
          <p:cNvSpPr txBox="1"/>
          <p:nvPr/>
        </p:nvSpPr>
        <p:spPr>
          <a:xfrm>
            <a:off x="342314" y="666099"/>
            <a:ext cx="11507372" cy="5078313"/>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https://www.marketstatsville.com/buy-now/black-garlic-market?opt=3338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Black Garlic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Single Black Garlic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Multiple Cloves of Black Garlic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Black Garlic Powder</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Black Garlic Paste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 </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Household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Commercial</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3"/>
              </a:rPr>
              <a:t>https://www.marketstatsville.com/table-of-content/black-garlic-market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3670743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7E55A1-91FF-EFF5-4C4F-DE2C37447DB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9A2BDC9-4467-47E4-BDCA-F7B669C325A6}"/>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CF93341E-4159-D186-397C-F34DD4EB07BD}"/>
              </a:ext>
            </a:extLst>
          </p:cNvPr>
          <p:cNvSpPr txBox="1"/>
          <p:nvPr/>
        </p:nvSpPr>
        <p:spPr>
          <a:xfrm>
            <a:off x="300111" y="279739"/>
            <a:ext cx="11591778" cy="6186309"/>
          </a:xfrm>
          <a:prstGeom prst="rect">
            <a:avLst/>
          </a:prstGeom>
          <a:noFill/>
        </p:spPr>
        <p:txBody>
          <a:bodyPr wrap="square">
            <a:spAutoFit/>
          </a:bodyPr>
          <a:lstStyle/>
          <a:p>
            <a:pPr fontAlgn="base"/>
            <a:r>
              <a:rPr lang="en-IN" b="1" dirty="0">
                <a:solidFill>
                  <a:srgbClr val="1C1C1C"/>
                </a:solidFill>
                <a:effectLst/>
                <a:latin typeface="Verdana" panose="020B0604030504040204" pitchFamily="34" charset="0"/>
              </a:rPr>
              <a:t>Major key players in the global Black Garlic market are:</a:t>
            </a:r>
          </a:p>
          <a:p>
            <a:pPr fontAlgn="base"/>
            <a:endParaRPr lang="en-IN" b="1" dirty="0">
              <a:solidFill>
                <a:srgbClr val="1C1C1C"/>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2"/>
              </a:rPr>
              <a:t>B-Garlic</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3"/>
              </a:rPr>
              <a:t>BLACK GARLIC NORTH AMERICA</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4"/>
              </a:rPr>
              <a:t>Black Garlic Company</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Garlicious</a:t>
            </a:r>
            <a:r>
              <a:rPr lang="en-IN" b="0" i="0" dirty="0">
                <a:solidFill>
                  <a:srgbClr val="5E5E5E"/>
                </a:solidFill>
                <a:effectLst/>
                <a:latin typeface="Verdana" panose="020B0604030504040204" pitchFamily="34" charset="0"/>
              </a:rPr>
              <a:t> Grown</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La Abuela Carmen</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Simply Garlic</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SupHerb</a:t>
            </a:r>
            <a:r>
              <a:rPr lang="en-IN" b="0" i="0" dirty="0">
                <a:solidFill>
                  <a:srgbClr val="5E5E5E"/>
                </a:solidFill>
                <a:effectLst/>
                <a:latin typeface="Verdana" panose="020B0604030504040204" pitchFamily="34" charset="0"/>
              </a:rPr>
              <a:t> Farms</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RFI Ingredients</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The Garlic </a:t>
            </a:r>
            <a:r>
              <a:rPr lang="en-IN" b="0" i="0" dirty="0" err="1">
                <a:solidFill>
                  <a:srgbClr val="5E5E5E"/>
                </a:solidFill>
                <a:effectLst/>
                <a:latin typeface="Verdana" panose="020B0604030504040204" pitchFamily="34" charset="0"/>
              </a:rPr>
              <a:t>Clubb</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JINXIANG LIANYI TRADING</a:t>
            </a:r>
            <a:br>
              <a:rPr lang="en-IN" b="0" dirty="0">
                <a:effectLst/>
                <a:latin typeface="Verdana" panose="020B0604030504040204" pitchFamily="34" charset="0"/>
              </a:rPr>
            </a:br>
            <a:r>
              <a:rPr lang="en-IN" b="0" i="0" dirty="0">
                <a:solidFill>
                  <a:srgbClr val="5E5E5E"/>
                </a:solidFill>
                <a:effectLst/>
                <a:latin typeface="Verdana" panose="020B0604030504040204" pitchFamily="34" charset="0"/>
              </a:rPr>
              <a:t>Henan Brilliant Biotech</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Shandong </a:t>
            </a:r>
            <a:r>
              <a:rPr lang="en-IN" b="0" i="0" dirty="0" err="1">
                <a:solidFill>
                  <a:srgbClr val="5E5E5E"/>
                </a:solidFill>
                <a:effectLst/>
                <a:latin typeface="Verdana" panose="020B0604030504040204" pitchFamily="34" charset="0"/>
              </a:rPr>
              <a:t>Xinnuo</a:t>
            </a:r>
            <a:r>
              <a:rPr lang="en-IN" b="0" i="0" dirty="0">
                <a:solidFill>
                  <a:srgbClr val="5E5E5E"/>
                </a:solidFill>
                <a:effectLst/>
                <a:latin typeface="Verdana" panose="020B0604030504040204" pitchFamily="34" charset="0"/>
              </a:rPr>
              <a:t> Foods</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Laiwu</a:t>
            </a:r>
            <a:r>
              <a:rPr lang="en-IN" b="0" i="0" dirty="0">
                <a:solidFill>
                  <a:srgbClr val="5E5E5E"/>
                </a:solidFill>
                <a:effectLst/>
                <a:latin typeface="Verdana" panose="020B0604030504040204" pitchFamily="34" charset="0"/>
              </a:rPr>
              <a:t> </a:t>
            </a:r>
            <a:r>
              <a:rPr lang="en-IN" b="0" i="0" dirty="0" err="1">
                <a:solidFill>
                  <a:srgbClr val="5E5E5E"/>
                </a:solidFill>
                <a:effectLst/>
                <a:latin typeface="Verdana" panose="020B0604030504040204" pitchFamily="34" charset="0"/>
              </a:rPr>
              <a:t>Manhing</a:t>
            </a:r>
            <a:r>
              <a:rPr lang="en-IN" b="0" i="0" dirty="0">
                <a:solidFill>
                  <a:srgbClr val="5E5E5E"/>
                </a:solidFill>
                <a:effectLst/>
                <a:latin typeface="Verdana" panose="020B0604030504040204" pitchFamily="34" charset="0"/>
              </a:rPr>
              <a:t> Vegetables Fruits Corporation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E-SUNRISE HOLDING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Xuzhou Chun Kang Food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Fushun </a:t>
            </a:r>
            <a:r>
              <a:rPr lang="en-US" b="0" i="0" dirty="0" err="1">
                <a:solidFill>
                  <a:srgbClr val="5E5E5E"/>
                </a:solidFill>
                <a:effectLst/>
                <a:latin typeface="Verdana" panose="020B0604030504040204" pitchFamily="34" charset="0"/>
              </a:rPr>
              <a:t>Zhihui</a:t>
            </a:r>
            <a:r>
              <a:rPr lang="en-US" b="0" i="0" dirty="0">
                <a:solidFill>
                  <a:srgbClr val="5E5E5E"/>
                </a:solidFill>
                <a:effectLst/>
                <a:latin typeface="Verdana" panose="020B0604030504040204" pitchFamily="34" charset="0"/>
              </a:rPr>
              <a:t> </a:t>
            </a:r>
            <a:r>
              <a:rPr lang="en-US" b="0" i="0" dirty="0" err="1">
                <a:solidFill>
                  <a:srgbClr val="5E5E5E"/>
                </a:solidFill>
                <a:effectLst/>
                <a:latin typeface="Verdana" panose="020B0604030504040204" pitchFamily="34" charset="0"/>
              </a:rPr>
              <a:t>Heisuan</a:t>
            </a:r>
            <a:r>
              <a:rPr lang="en-US" b="0" i="0" dirty="0">
                <a:solidFill>
                  <a:srgbClr val="5E5E5E"/>
                </a:solidFill>
                <a:effectLst/>
                <a:latin typeface="Verdana" panose="020B0604030504040204" pitchFamily="34" charset="0"/>
              </a:rPr>
              <a:t> Processing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Shandong </a:t>
            </a:r>
            <a:r>
              <a:rPr lang="en-US" b="0" i="0" dirty="0" err="1">
                <a:solidFill>
                  <a:srgbClr val="5E5E5E"/>
                </a:solidFill>
                <a:effectLst/>
                <a:latin typeface="Verdana" panose="020B0604030504040204" pitchFamily="34" charset="0"/>
              </a:rPr>
              <a:t>Hongda</a:t>
            </a:r>
            <a:r>
              <a:rPr lang="en-US" b="0" i="0" dirty="0">
                <a:solidFill>
                  <a:srgbClr val="5E5E5E"/>
                </a:solidFill>
                <a:effectLst/>
                <a:latin typeface="Verdana" panose="020B0604030504040204" pitchFamily="34" charset="0"/>
              </a:rPr>
              <a:t> Food</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5"/>
              </a:rPr>
              <a:t>https://www.marketstatsville.com/black-garlic-market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1887959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5603</TotalTime>
  <Words>1333</Words>
  <Application>Microsoft Office PowerPoint</Application>
  <PresentationFormat>Widescreen</PresentationFormat>
  <Paragraphs>78</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519</cp:revision>
  <dcterms:created xsi:type="dcterms:W3CDTF">2017-04-19T06:29:38Z</dcterms:created>
  <dcterms:modified xsi:type="dcterms:W3CDTF">2023-10-12T13:12:24Z</dcterms:modified>
</cp:coreProperties>
</file>