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11-10-2023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botulinum-toxin-market?utm_source=Manjeet+Free+11+oct&amp;utm_medium=Manjeet" TargetMode="External"/><Relationship Id="rId2" Type="http://schemas.openxmlformats.org/officeDocument/2006/relationships/hyperlink" Target="https://www.marketstatsville.com/botulinum-toxin-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botulinum-toxin-market?opt=3338&amp;utm_source=Manjeet+Free+11+oct&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ipsen.com/canadafr/blog/press-releases/ipsen-biopharmaceuticals-inc-announces-fda-approval-of-dysport-abobotulinumtoxina-for-the-treatment-of-lower-limb-spasticity-in-pediatric-patients-aged-two-and-old/" TargetMode="External"/><Relationship Id="rId2" Type="http://schemas.openxmlformats.org/officeDocument/2006/relationships/hyperlink" Target="https://www.marketstatsville.com/table-of-content/botulinum-toxin-market" TargetMode="External"/><Relationship Id="rId1" Type="http://schemas.openxmlformats.org/officeDocument/2006/relationships/slideLayout" Target="../slideLayouts/slideLayout7.xml"/><Relationship Id="rId5" Type="http://schemas.openxmlformats.org/officeDocument/2006/relationships/hyperlink" Target="https://www.metabiologics.com/" TargetMode="External"/><Relationship Id="rId4" Type="http://schemas.openxmlformats.org/officeDocument/2006/relationships/hyperlink" Target="https://www.allerganaesthetics.com/brands/botox"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botulinum-toxin-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Botulinum Toxin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Botulinum Toxin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Botulinum Toxin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4801314"/>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Botulinum Toxin Market by Product Type (Type A, and Type B), by Application (Therapeutics, and Aesthetic), by End-Use (Hospitals, Dermatology Clinics, Spas and Cosmetic Centers), and by Region (North America, South America, Europe, Asia Pacific, Middle East &amp; Africa)– Global Share and Forecast to 2033</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Botulinum Toxin Market</a:t>
            </a:r>
            <a:r>
              <a:rPr lang="en-US" b="0" i="0" dirty="0">
                <a:solidFill>
                  <a:srgbClr val="000000"/>
                </a:solidFill>
                <a:effectLst/>
                <a:latin typeface="Verdana" panose="020B0604030504040204" pitchFamily="34" charset="0"/>
              </a:rPr>
              <a:t> size is expected to grow from </a:t>
            </a:r>
            <a:r>
              <a:rPr lang="en-US" b="1" i="0" dirty="0">
                <a:solidFill>
                  <a:srgbClr val="000000"/>
                </a:solidFill>
                <a:effectLst/>
                <a:latin typeface="Verdana" panose="020B0604030504040204" pitchFamily="34" charset="0"/>
              </a:rPr>
              <a:t>USD 8,192.4 million in 2023</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16,445.2 million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7.1%</a:t>
            </a:r>
            <a:r>
              <a:rPr lang="en-US" b="0" i="0" dirty="0">
                <a:solidFill>
                  <a:srgbClr val="000000"/>
                </a:solidFill>
                <a:effectLst/>
                <a:latin typeface="Verdana" panose="020B0604030504040204" pitchFamily="34" charset="0"/>
              </a:rPr>
              <a:t> from 2023 to 2033. </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https://www.marketstatsville.com/request-sample/botulinum-toxin-market?utm_source=Manjeet+Free+11+oct&amp;utm_medium=Manjeet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E754B6-1C4C-C974-33BD-B30F6617CAA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EBF6958-E9AA-0E79-BA8B-94F6F594A134}"/>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F8DADC85-54F5-E758-54FD-986331BC978A}"/>
              </a:ext>
            </a:extLst>
          </p:cNvPr>
          <p:cNvSpPr txBox="1"/>
          <p:nvPr/>
        </p:nvSpPr>
        <p:spPr>
          <a:xfrm>
            <a:off x="342314" y="800079"/>
            <a:ext cx="11507372" cy="5632311"/>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Direct Purchase Report: </a:t>
            </a:r>
            <a:r>
              <a:rPr lang="en-IN" b="1" i="0" dirty="0">
                <a:solidFill>
                  <a:srgbClr val="000000"/>
                </a:solidFill>
                <a:effectLst/>
                <a:latin typeface="Verdana" panose="020B0604030504040204" pitchFamily="34" charset="0"/>
                <a:hlinkClick r:id="rId2"/>
              </a:rPr>
              <a:t>https://www.marketstatsville.com/buy-now/botulinum-toxin-market?opt=3338&amp;utm_source=Manjeet+Free+11+oct&amp;utm_medium=Manjeet</a:t>
            </a:r>
            <a:r>
              <a:rPr lang="en-IN" b="1" i="0" dirty="0">
                <a:solidFill>
                  <a:srgbClr val="000000"/>
                </a:solidFill>
                <a:effectLst/>
                <a:latin typeface="Verdana" panose="020B0604030504040204" pitchFamily="34" charset="0"/>
              </a:rPr>
              <a:t> </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Scope of the Global Botulinum Toxin Market</a:t>
            </a:r>
          </a:p>
          <a:p>
            <a:pPr algn="l"/>
            <a:endParaRPr lang="en-IN" b="1"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Product Type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Type A</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Botox</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Dysport</a:t>
            </a:r>
          </a:p>
          <a:p>
            <a:pPr marL="742950" lvl="1" indent="-285750" algn="l">
              <a:buFont typeface="Arial" panose="020B0604020202020204" pitchFamily="34" charset="0"/>
              <a:buChar char="•"/>
            </a:pPr>
            <a:r>
              <a:rPr lang="en-IN" b="0" i="0" dirty="0" err="1">
                <a:solidFill>
                  <a:srgbClr val="000000"/>
                </a:solidFill>
                <a:effectLst/>
                <a:latin typeface="Verdana" panose="020B0604030504040204" pitchFamily="34" charset="0"/>
              </a:rPr>
              <a:t>Xeomin</a:t>
            </a:r>
            <a:endParaRPr lang="en-IN" b="0" i="0" dirty="0">
              <a:solidFill>
                <a:srgbClr val="000000"/>
              </a:solidFill>
              <a:effectLst/>
              <a:latin typeface="Verdana" panose="020B0604030504040204" pitchFamily="34" charset="0"/>
            </a:endParaRP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Others</a:t>
            </a:r>
          </a:p>
          <a:p>
            <a:pPr algn="l">
              <a:buFont typeface="Arial" panose="020B0604020202020204" pitchFamily="34" charset="0"/>
              <a:buChar char="•"/>
            </a:pPr>
            <a:r>
              <a:rPr lang="en-IN" b="0" i="0" dirty="0">
                <a:solidFill>
                  <a:srgbClr val="000000"/>
                </a:solidFill>
                <a:effectLst/>
                <a:latin typeface="Verdana" panose="020B0604030504040204" pitchFamily="34" charset="0"/>
              </a:rPr>
              <a:t>Type B</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Therapeutic</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Chronic Migraine</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Overactive Bladder</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Cervical Dystonia</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Spasticity</a:t>
            </a:r>
          </a:p>
          <a:p>
            <a:pPr marL="742950" lvl="1" indent="-285750" algn="l">
              <a:buFont typeface="Arial" panose="020B0604020202020204" pitchFamily="34" charset="0"/>
              <a:buChar char="•"/>
            </a:pPr>
            <a:r>
              <a:rPr lang="en-IN" b="0" i="0" dirty="0">
                <a:solidFill>
                  <a:srgbClr val="000000"/>
                </a:solidFill>
                <a:effectLst/>
                <a:latin typeface="Verdana" panose="020B0604030504040204" pitchFamily="34" charset="0"/>
              </a:rPr>
              <a:t>Others</a:t>
            </a:r>
          </a:p>
        </p:txBody>
      </p:sp>
    </p:spTree>
    <p:extLst>
      <p:ext uri="{BB962C8B-B14F-4D97-AF65-F5344CB8AC3E}">
        <p14:creationId xmlns:p14="http://schemas.microsoft.com/office/powerpoint/2010/main" val="859461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B126D5-0590-21AD-8DCA-B989EDD52F2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89E8E6A-5183-3B10-6089-6E1D52ACDB6B}"/>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BB6F4111-ACC9-7226-1740-37B59DE64424}"/>
              </a:ext>
            </a:extLst>
          </p:cNvPr>
          <p:cNvSpPr txBox="1"/>
          <p:nvPr/>
        </p:nvSpPr>
        <p:spPr>
          <a:xfrm>
            <a:off x="367687" y="570806"/>
            <a:ext cx="11463242" cy="5632311"/>
          </a:xfrm>
          <a:prstGeom prst="rect">
            <a:avLst/>
          </a:prstGeom>
          <a:noFill/>
        </p:spPr>
        <p:txBody>
          <a:bodyPr wrap="square">
            <a:spAutoFit/>
          </a:bodyPr>
          <a:lstStyle/>
          <a:p>
            <a:pPr algn="l">
              <a:buFont typeface="Arial" panose="020B0604020202020204" pitchFamily="34" charset="0"/>
              <a:buChar char="•"/>
            </a:pPr>
            <a:r>
              <a:rPr lang="en-US" b="0" i="0" dirty="0">
                <a:solidFill>
                  <a:srgbClr val="000000"/>
                </a:solidFill>
                <a:effectLst/>
                <a:latin typeface="Verdana" panose="020B0604030504040204" pitchFamily="34" charset="0"/>
              </a:rPr>
              <a:t>Aesthetic</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Glabellar Lines</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Crow’s Feet</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Forehead Lines</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marL="742950" lvl="1" indent="-285750" algn="l">
              <a:buFont typeface="Arial" panose="020B0604020202020204" pitchFamily="34" charset="0"/>
              <a:buChar char="•"/>
            </a:pPr>
            <a:endParaRPr lang="en-US" dirty="0">
              <a:solidFill>
                <a:srgbClr val="000000"/>
              </a:solidFill>
              <a:latin typeface="Verdana" panose="020B0604030504040204" pitchFamily="34" charset="0"/>
            </a:endParaRPr>
          </a:p>
          <a:p>
            <a:pPr marL="742950" lvl="1" indent="-285750"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End-Use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Hospitals</a:t>
            </a:r>
          </a:p>
          <a:p>
            <a:pPr algn="l">
              <a:buFont typeface="Arial" panose="020B0604020202020204" pitchFamily="34" charset="0"/>
              <a:buChar char="•"/>
            </a:pPr>
            <a:r>
              <a:rPr lang="en-US" b="0" i="0" dirty="0">
                <a:solidFill>
                  <a:srgbClr val="000000"/>
                </a:solidFill>
                <a:effectLst/>
                <a:latin typeface="Verdana" panose="020B0604030504040204" pitchFamily="34" charset="0"/>
              </a:rPr>
              <a:t>Dermatology Clinics</a:t>
            </a:r>
          </a:p>
          <a:p>
            <a:pPr algn="l">
              <a:buFont typeface="Arial" panose="020B0604020202020204" pitchFamily="34" charset="0"/>
              <a:buChar char="•"/>
            </a:pPr>
            <a:r>
              <a:rPr lang="en-US" b="0" i="0" dirty="0">
                <a:solidFill>
                  <a:srgbClr val="000000"/>
                </a:solidFill>
                <a:effectLst/>
                <a:latin typeface="Verdana" panose="020B0604030504040204" pitchFamily="34" charset="0"/>
              </a:rPr>
              <a:t>Spas and Cosmetic Centers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https://www.marketstatsville.com/table-of-content/botulinum-toxin-market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br>
              <a:rPr lang="en-US" dirty="0"/>
            </a:br>
            <a:r>
              <a:rPr lang="en-US" b="1" dirty="0"/>
              <a:t>Major key players in the global Botulinum Toxin market are:</a:t>
            </a:r>
          </a:p>
          <a:p>
            <a:endParaRPr lang="en-US" b="1" dirty="0"/>
          </a:p>
          <a:p>
            <a:pPr>
              <a:buFont typeface="Arial" panose="020B0604020202020204" pitchFamily="34" charset="0"/>
              <a:buChar char="•"/>
            </a:pPr>
            <a:r>
              <a:rPr lang="en-US" b="0" i="0" dirty="0">
                <a:solidFill>
                  <a:srgbClr val="000000"/>
                </a:solidFill>
                <a:effectLst/>
                <a:latin typeface="Verdana" panose="020B0604030504040204" pitchFamily="34" charset="0"/>
                <a:hlinkClick r:id="rId3"/>
              </a:rPr>
              <a:t>Ipsen Group</a:t>
            </a:r>
            <a:endParaRPr lang="en-US" b="0" i="0" dirty="0">
              <a:solidFill>
                <a:srgbClr val="000000"/>
              </a:solidFill>
              <a:effectLst/>
              <a:latin typeface="Verdana" panose="020B0604030504040204" pitchFamily="34" charset="0"/>
            </a:endParaRPr>
          </a:p>
          <a:p>
            <a:pPr>
              <a:buFont typeface="Arial" panose="020B0604020202020204" pitchFamily="34" charset="0"/>
              <a:buChar char="•"/>
            </a:pPr>
            <a:r>
              <a:rPr lang="en-US" b="0" i="0" dirty="0">
                <a:solidFill>
                  <a:srgbClr val="000000"/>
                </a:solidFill>
                <a:effectLst/>
                <a:latin typeface="Verdana" panose="020B0604030504040204" pitchFamily="34" charset="0"/>
                <a:hlinkClick r:id="rId4"/>
              </a:rPr>
              <a:t>Allergen, Inc.</a:t>
            </a:r>
            <a:endParaRPr lang="en-US" b="0" i="0" dirty="0">
              <a:solidFill>
                <a:srgbClr val="000000"/>
              </a:solidFill>
              <a:effectLst/>
              <a:latin typeface="Verdana" panose="020B0604030504040204" pitchFamily="34" charset="0"/>
            </a:endParaRPr>
          </a:p>
          <a:p>
            <a:pPr>
              <a:buFont typeface="Arial" panose="020B0604020202020204" pitchFamily="34" charset="0"/>
              <a:buChar char="•"/>
            </a:pPr>
            <a:r>
              <a:rPr lang="en-US" b="0" i="0" dirty="0" err="1">
                <a:solidFill>
                  <a:srgbClr val="000000"/>
                </a:solidFill>
                <a:effectLst/>
                <a:latin typeface="Verdana" panose="020B0604030504040204" pitchFamily="34" charset="0"/>
                <a:hlinkClick r:id="rId5"/>
              </a:rPr>
              <a:t>Metabiologic</a:t>
            </a:r>
            <a:endParaRPr lang="en-IN" dirty="0"/>
          </a:p>
        </p:txBody>
      </p:sp>
    </p:spTree>
    <p:extLst>
      <p:ext uri="{BB962C8B-B14F-4D97-AF65-F5344CB8AC3E}">
        <p14:creationId xmlns:p14="http://schemas.microsoft.com/office/powerpoint/2010/main" val="1218709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293E16-26D7-E7AC-A391-83728F3D2EF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0A17C70-3C05-7398-3515-543D8D84DD55}"/>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E6AA3976-8FFA-60CA-6406-6F0B853D8DD5}"/>
              </a:ext>
            </a:extLst>
          </p:cNvPr>
          <p:cNvSpPr txBox="1"/>
          <p:nvPr/>
        </p:nvSpPr>
        <p:spPr>
          <a:xfrm>
            <a:off x="281354" y="520065"/>
            <a:ext cx="11605846" cy="4801314"/>
          </a:xfrm>
          <a:prstGeom prst="rect">
            <a:avLst/>
          </a:prstGeom>
          <a:noFill/>
        </p:spPr>
        <p:txBody>
          <a:bodyPr wrap="square">
            <a:spAutoFit/>
          </a:bodyPr>
          <a:lstStyle/>
          <a:p>
            <a:pPr algn="l">
              <a:buFont typeface="Arial" panose="020B0604020202020204" pitchFamily="34" charset="0"/>
              <a:buChar char="•"/>
            </a:pPr>
            <a:r>
              <a:rPr lang="en-IN" b="0" i="0" dirty="0">
                <a:solidFill>
                  <a:srgbClr val="000000"/>
                </a:solidFill>
                <a:effectLst/>
                <a:latin typeface="Verdana" panose="020B0604030504040204" pitchFamily="34" charset="0"/>
              </a:rPr>
              <a:t>Merz Pharma</a:t>
            </a:r>
          </a:p>
          <a:p>
            <a:pPr algn="l">
              <a:buFont typeface="Arial" panose="020B0604020202020204" pitchFamily="34" charset="0"/>
              <a:buChar char="•"/>
            </a:pPr>
            <a:r>
              <a:rPr lang="en-IN" b="0" i="0" dirty="0">
                <a:solidFill>
                  <a:srgbClr val="000000"/>
                </a:solidFill>
                <a:effectLst/>
                <a:latin typeface="Verdana" panose="020B0604030504040204" pitchFamily="34" charset="0"/>
              </a:rPr>
              <a:t>US </a:t>
            </a:r>
            <a:r>
              <a:rPr lang="en-IN" b="0" i="0" dirty="0" err="1">
                <a:solidFill>
                  <a:srgbClr val="000000"/>
                </a:solidFill>
                <a:effectLst/>
                <a:latin typeface="Verdana" panose="020B0604030504040204" pitchFamily="34" charset="0"/>
              </a:rPr>
              <a:t>Worldmeds</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Evolus</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Galderma</a:t>
            </a:r>
          </a:p>
          <a:p>
            <a:pPr algn="l">
              <a:buFont typeface="Arial" panose="020B0604020202020204" pitchFamily="34" charset="0"/>
              <a:buChar char="•"/>
            </a:pPr>
            <a:r>
              <a:rPr lang="en-IN" b="0" i="0" dirty="0">
                <a:solidFill>
                  <a:srgbClr val="000000"/>
                </a:solidFill>
                <a:effectLst/>
                <a:latin typeface="Verdana" panose="020B0604030504040204" pitchFamily="34" charset="0"/>
              </a:rPr>
              <a:t>Lanzhou Institute of Biological Products</a:t>
            </a:r>
          </a:p>
          <a:p>
            <a:pPr algn="l">
              <a:buFont typeface="Arial" panose="020B0604020202020204" pitchFamily="34" charset="0"/>
              <a:buChar char="•"/>
            </a:pPr>
            <a:r>
              <a:rPr lang="en-IN" b="0" i="0" dirty="0">
                <a:solidFill>
                  <a:srgbClr val="000000"/>
                </a:solidFill>
                <a:effectLst/>
                <a:latin typeface="Verdana" panose="020B0604030504040204" pitchFamily="34" charset="0"/>
              </a:rPr>
              <a:t>Merz Pharma GmbH &amp; Co. </a:t>
            </a:r>
            <a:r>
              <a:rPr lang="en-IN" b="0" i="0" dirty="0" err="1">
                <a:solidFill>
                  <a:srgbClr val="000000"/>
                </a:solidFill>
                <a:effectLst/>
                <a:latin typeface="Verdana" panose="020B0604030504040204" pitchFamily="34" charset="0"/>
              </a:rPr>
              <a:t>KGaA</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AbbVie Inc.</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Revance</a:t>
            </a:r>
            <a:r>
              <a:rPr lang="en-IN" b="0" i="0" dirty="0">
                <a:solidFill>
                  <a:srgbClr val="000000"/>
                </a:solidFill>
                <a:effectLst/>
                <a:latin typeface="Verdana" panose="020B0604030504040204" pitchFamily="34" charset="0"/>
              </a:rPr>
              <a:t> Therapeutics Inc.</a:t>
            </a:r>
          </a:p>
          <a:p>
            <a:pPr algn="l">
              <a:buFont typeface="Arial" panose="020B0604020202020204" pitchFamily="34" charset="0"/>
              <a:buChar char="•"/>
            </a:pPr>
            <a:r>
              <a:rPr lang="en-IN" b="0" i="0" dirty="0">
                <a:solidFill>
                  <a:srgbClr val="000000"/>
                </a:solidFill>
                <a:effectLst/>
                <a:latin typeface="Verdana" panose="020B0604030504040204" pitchFamily="34" charset="0"/>
              </a:rPr>
              <a:t>HUGEL, Inc.</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Medytox</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Eisai</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Daewoong</a:t>
            </a:r>
            <a:r>
              <a:rPr lang="en-IN" b="0" i="0" dirty="0">
                <a:solidFill>
                  <a:srgbClr val="000000"/>
                </a:solidFill>
                <a:effectLst/>
                <a:latin typeface="Verdana" panose="020B0604030504040204" pitchFamily="34" charset="0"/>
              </a:rPr>
              <a:t> Pharmaceuticals</a:t>
            </a:r>
          </a:p>
          <a:p>
            <a:pPr algn="l"/>
            <a:r>
              <a:rPr lang="en-IN"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2"/>
              </a:rPr>
              <a:t>https://www.marketstatsville.com/botulinum-toxin-market</a:t>
            </a:r>
            <a:r>
              <a:rPr lang="en-IN"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5720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5569</TotalTime>
  <Words>1393</Words>
  <Application>Microsoft Office PowerPoint</Application>
  <PresentationFormat>Widescreen</PresentationFormat>
  <Paragraphs>95</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515</cp:revision>
  <dcterms:created xsi:type="dcterms:W3CDTF">2017-04-19T06:29:38Z</dcterms:created>
  <dcterms:modified xsi:type="dcterms:W3CDTF">2023-10-11T14:17:58Z</dcterms:modified>
</cp:coreProperties>
</file>