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14-11-2023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11/14/2023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11/14/2023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11/14/2023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11/14/2023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11/14/2023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11/14/2023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2" Type="http://schemas.openxmlformats.org/officeDocument/2006/relationships/hyperlink" Target="https://www.marketstatsville.com/chargeback-management-software-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request-sample/chargeback-management-software-market?utm_source=Manjeet+Free+14+Nov&amp;utm_medium=Manje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marketstatsville.com/table-of-content/chargeback-management-software-market" TargetMode="External"/><Relationship Id="rId2" Type="http://schemas.openxmlformats.org/officeDocument/2006/relationships/hyperlink" Target="https://www.marketstatsville.com/buy-now/chargeback-management-software-market?opt=3338&amp;utm_source=Manjeet+Free+14+Nov&amp;utm_medium=Manje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eon.io/use-cases/chargeback-prevention-services-solutions" TargetMode="External"/><Relationship Id="rId2" Type="http://schemas.openxmlformats.org/officeDocument/2006/relationships/hyperlink" Target="https://www.riskified.com/chargeback/best-management-software-platform" TargetMode="External"/><Relationship Id="rId1" Type="http://schemas.openxmlformats.org/officeDocument/2006/relationships/slideLayout" Target="../slideLayouts/slideLayout7.xml"/><Relationship Id="rId5" Type="http://schemas.openxmlformats.org/officeDocument/2006/relationships/hyperlink" Target="https://www.marketstatsville.com/chargeback-management-software-market" TargetMode="External"/><Relationship Id="rId4" Type="http://schemas.openxmlformats.org/officeDocument/2006/relationships/hyperlink" Target="https://kount.com/chargeback-management/chargeback-protection"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2217312"/>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Chargeback Management Software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2024-2033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Chargeback Management Software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1200329"/>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Chargeback Management Software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5078313"/>
          </a:xfrm>
          <a:prstGeom prst="rect">
            <a:avLst/>
          </a:prstGeom>
          <a:noFill/>
        </p:spPr>
        <p:txBody>
          <a:bodyPr wrap="square">
            <a:spAutoFit/>
          </a:bodyPr>
          <a:lstStyle/>
          <a:p>
            <a:pPr algn="l"/>
            <a:r>
              <a:rPr lang="en-US" dirty="0">
                <a:solidFill>
                  <a:srgbClr val="000000"/>
                </a:solidFill>
                <a:latin typeface="Verdana" panose="020B0604030504040204" pitchFamily="34" charset="0"/>
              </a:rPr>
              <a:t>Chargeback Management Software Market by Type (Cloud Based, and On-premises), by Application (Large Enterprises, and SMES), and by Region (North America, South America, Europe, Asia Pacific, and Middle East &amp; Africa (MEA)) – Global Share and Forecast to 2033</a:t>
            </a:r>
          </a:p>
          <a:p>
            <a:pPr algn="l"/>
            <a:endParaRPr lang="en-US" dirty="0">
              <a:solidFill>
                <a:srgbClr val="000000"/>
              </a:solidFill>
              <a:latin typeface="Verdana" panose="020B0604030504040204" pitchFamily="34" charset="0"/>
            </a:endParaRPr>
          </a:p>
          <a:p>
            <a:pPr algn="l"/>
            <a:r>
              <a:rPr lang="en-US" b="0" i="0" dirty="0">
                <a:solidFill>
                  <a:srgbClr val="000000"/>
                </a:solidFill>
                <a:effectLst/>
                <a:latin typeface="Verdana" panose="020B0604030504040204" pitchFamily="34" charset="0"/>
              </a:rPr>
              <a:t>According to the Market Statsville Group (MSG), the </a:t>
            </a:r>
            <a:r>
              <a:rPr lang="en-US" b="0" i="0" dirty="0">
                <a:solidFill>
                  <a:srgbClr val="000000"/>
                </a:solidFill>
                <a:effectLst/>
                <a:latin typeface="Verdana" panose="020B0604030504040204" pitchFamily="34" charset="0"/>
                <a:hlinkClick r:id="rId2"/>
              </a:rPr>
              <a:t>Global Chargeback Management Software Market</a:t>
            </a:r>
            <a:r>
              <a:rPr lang="en-US" b="1" i="0" dirty="0">
                <a:solidFill>
                  <a:srgbClr val="000000"/>
                </a:solidFill>
                <a:effectLst/>
                <a:latin typeface="Verdana" panose="020B0604030504040204" pitchFamily="34" charset="0"/>
              </a:rPr>
              <a:t> </a:t>
            </a:r>
            <a:r>
              <a:rPr lang="en-US" b="0" i="0" dirty="0">
                <a:solidFill>
                  <a:srgbClr val="000000"/>
                </a:solidFill>
                <a:effectLst/>
                <a:latin typeface="Verdana" panose="020B0604030504040204" pitchFamily="34" charset="0"/>
              </a:rPr>
              <a:t>size is expected to grow at a </a:t>
            </a:r>
            <a:r>
              <a:rPr lang="en-US" b="1" i="0" dirty="0">
                <a:solidFill>
                  <a:srgbClr val="000000"/>
                </a:solidFill>
                <a:effectLst/>
                <a:latin typeface="Verdana" panose="020B0604030504040204" pitchFamily="34" charset="0"/>
              </a:rPr>
              <a:t>CAGR of 20.6% </a:t>
            </a:r>
            <a:r>
              <a:rPr lang="en-US" b="0" i="0" dirty="0">
                <a:solidFill>
                  <a:srgbClr val="000000"/>
                </a:solidFill>
                <a:effectLst/>
                <a:latin typeface="Verdana" panose="020B0604030504040204" pitchFamily="34" charset="0"/>
              </a:rPr>
              <a:t>from 2024 to 2033.</a:t>
            </a:r>
          </a:p>
          <a:p>
            <a:pPr algn="l"/>
            <a:endParaRPr lang="en-US" b="0"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A newly published report by Market Statsville Group (MSG), titled Global Chargeback Management Software Market provides an exhaustive analysis of significant industry insights and historical and projected global market figures. MSG expects the global Chargeback Management Software market will showcase an impressive CAGR from 2024 to 2033. The comprehensive Chargeback Management Software market research study highlights market dynamics, value chain analysis, regulatory framework, growing investment hotspots, competitive landscape, geographical landscape, and extensive market segments.</a:t>
            </a:r>
          </a:p>
          <a:p>
            <a:pPr algn="l"/>
            <a:endParaRPr lang="en-US" b="0"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This report contains the historic, present, and forecast analysis of the Chargeback Management Software market at segmental, regional, and country-level, including the following market information:</a:t>
            </a: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1DAD2B-E31B-8961-F867-EEBB0D202CF6}"/>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39630568-06B0-5421-600A-98893DEEA7FA}"/>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0D1E98CD-5D6C-938F-C909-D19C34D97571}"/>
              </a:ext>
            </a:extLst>
          </p:cNvPr>
          <p:cNvSpPr txBox="1"/>
          <p:nvPr/>
        </p:nvSpPr>
        <p:spPr>
          <a:xfrm>
            <a:off x="286043" y="347901"/>
            <a:ext cx="11619913" cy="6186309"/>
          </a:xfrm>
          <a:prstGeom prst="rect">
            <a:avLst/>
          </a:prstGeom>
          <a:noFill/>
        </p:spPr>
        <p:txBody>
          <a:bodyPr wrap="square">
            <a:spAutoFit/>
          </a:bodyPr>
          <a:lstStyle/>
          <a:p>
            <a:pPr algn="l"/>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Global Chargeback Management Software Market Revenue, 2018-2023, 2024-2033, (US$ Millions)</a:t>
            </a:r>
          </a:p>
          <a:p>
            <a:pPr algn="l">
              <a:buFont typeface="Arial" panose="020B0604020202020204" pitchFamily="34" charset="0"/>
              <a:buChar char="•"/>
            </a:pPr>
            <a:r>
              <a:rPr lang="en-US" b="0" i="0" dirty="0">
                <a:solidFill>
                  <a:srgbClr val="000000"/>
                </a:solidFill>
                <a:effectLst/>
                <a:latin typeface="Verdana" panose="020B0604030504040204" pitchFamily="34" charset="0"/>
              </a:rPr>
              <a:t>Global Chargeback Management Software Market Sales Volume, 2018-2023, 2024-2033, (Units)</a:t>
            </a:r>
          </a:p>
          <a:p>
            <a:pPr algn="l">
              <a:buFont typeface="Arial" panose="020B0604020202020204" pitchFamily="34" charset="0"/>
              <a:buChar char="•"/>
            </a:pPr>
            <a:r>
              <a:rPr lang="en-US" b="0" i="0" dirty="0">
                <a:solidFill>
                  <a:srgbClr val="000000"/>
                </a:solidFill>
                <a:effectLst/>
                <a:latin typeface="Verdana" panose="020B0604030504040204" pitchFamily="34" charset="0"/>
              </a:rPr>
              <a:t>Share of the top five Chargeback Management Software companies in 2023 (%)</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2"/>
              </a:rPr>
              <a:t>https://www.marketstatsville.com/request-sample/chargeback-management-software-market?utm_source=Manjeet+Free+14+Nov&amp;utm_medium=Manjeet</a:t>
            </a:r>
            <a:r>
              <a:rPr lang="en-US" b="1" i="0" dirty="0">
                <a:solidFill>
                  <a:srgbClr val="000000"/>
                </a:solidFill>
                <a:effectLst/>
                <a:latin typeface="Verdana" panose="020B0604030504040204" pitchFamily="34" charset="0"/>
              </a:rPr>
              <a:t> </a:t>
            </a:r>
          </a:p>
          <a:p>
            <a:pPr algn="l"/>
            <a:endParaRPr lang="en-US" b="1" dirty="0">
              <a:solidFill>
                <a:srgbClr val="000000"/>
              </a:solidFill>
              <a:latin typeface="Verdana" panose="020B0604030504040204" pitchFamily="34" charset="0"/>
            </a:endParaRPr>
          </a:p>
          <a:p>
            <a:pPr algn="l"/>
            <a:r>
              <a:rPr lang="en-US" b="1" i="0" dirty="0">
                <a:solidFill>
                  <a:srgbClr val="000000"/>
                </a:solidFill>
                <a:effectLst/>
                <a:latin typeface="Verdana" panose="020B0604030504040204" pitchFamily="34" charset="0"/>
              </a:rPr>
              <a:t>Chargeback Management Software Market Segments Covered in this report are:</a:t>
            </a:r>
          </a:p>
          <a:p>
            <a:pPr algn="l"/>
            <a:r>
              <a:rPr lang="en-US" b="1" i="0" dirty="0">
                <a:solidFill>
                  <a:srgbClr val="000000"/>
                </a:solidFill>
                <a:effectLst/>
                <a:latin typeface="Verdana" panose="020B0604030504040204" pitchFamily="34" charset="0"/>
              </a:rPr>
              <a:t>By Type Outlook (Sales, USD Million, 2019-2033)</a:t>
            </a:r>
          </a:p>
          <a:p>
            <a:pPr algn="l"/>
            <a:endParaRPr lang="en-US" b="1"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Cloud Based</a:t>
            </a:r>
          </a:p>
          <a:p>
            <a:pPr algn="l">
              <a:buFont typeface="Arial" panose="020B0604020202020204" pitchFamily="34" charset="0"/>
              <a:buChar char="•"/>
            </a:pPr>
            <a:r>
              <a:rPr lang="en-US" b="0" i="0" dirty="0">
                <a:solidFill>
                  <a:srgbClr val="000000"/>
                </a:solidFill>
                <a:effectLst/>
                <a:latin typeface="Verdana" panose="020B0604030504040204" pitchFamily="34" charset="0"/>
              </a:rPr>
              <a:t>On-premises</a:t>
            </a:r>
          </a:p>
          <a:p>
            <a:pPr algn="l"/>
            <a:r>
              <a:rPr lang="en-US" b="1" i="0" dirty="0">
                <a:solidFill>
                  <a:srgbClr val="000000"/>
                </a:solidFill>
                <a:effectLst/>
                <a:latin typeface="Verdana" panose="020B0604030504040204" pitchFamily="34" charset="0"/>
              </a:rPr>
              <a:t>By Application Outlook (Sales, USD Million, 2019-2033)</a:t>
            </a:r>
          </a:p>
          <a:p>
            <a:pPr algn="l"/>
            <a:endParaRPr lang="en-US" b="1"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Large Enterprises</a:t>
            </a:r>
          </a:p>
          <a:p>
            <a:pPr algn="l">
              <a:buFont typeface="Arial" panose="020B0604020202020204" pitchFamily="34" charset="0"/>
              <a:buChar char="•"/>
            </a:pPr>
            <a:r>
              <a:rPr lang="en-US" b="0" i="0" dirty="0">
                <a:solidFill>
                  <a:srgbClr val="000000"/>
                </a:solidFill>
                <a:effectLst/>
                <a:latin typeface="Verdana" panose="020B0604030504040204" pitchFamily="34" charset="0"/>
              </a:rPr>
              <a:t>SMES</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Chargeback Management Software Market Regional Analysis in the report covers:</a:t>
            </a:r>
            <a:br>
              <a:rPr lang="en-US" dirty="0"/>
            </a:b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1030335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727EDFF-9CC6-83EC-7C3F-3C2220ECC716}"/>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11DEE858-7E28-C7EC-2E98-3B75FC045DFD}"/>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692E0284-8923-92F9-56EF-3C179185EE96}"/>
              </a:ext>
            </a:extLst>
          </p:cNvPr>
          <p:cNvSpPr txBox="1"/>
          <p:nvPr/>
        </p:nvSpPr>
        <p:spPr>
          <a:xfrm>
            <a:off x="257908" y="471157"/>
            <a:ext cx="11676184" cy="5355312"/>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Direct Purchase Report: </a:t>
            </a:r>
            <a:r>
              <a:rPr lang="en-US" b="1" i="0" dirty="0">
                <a:solidFill>
                  <a:srgbClr val="000000"/>
                </a:solidFill>
                <a:effectLst/>
                <a:latin typeface="Verdana" panose="020B0604030504040204" pitchFamily="34" charset="0"/>
                <a:hlinkClick r:id="rId2"/>
              </a:rPr>
              <a:t>https://www.marketstatsville.com/buy-now/chargeback-management-software-market?opt=3338&amp;utm_source=Manjeet+Free+14+Nov&amp;utm_medium=Manjeet</a:t>
            </a:r>
            <a:r>
              <a:rPr lang="en-US" b="1" i="0" dirty="0">
                <a:solidFill>
                  <a:srgbClr val="000000"/>
                </a:solidFill>
                <a:effectLst/>
                <a:latin typeface="Verdana" panose="020B0604030504040204" pitchFamily="34" charset="0"/>
              </a:rPr>
              <a:t> </a:t>
            </a:r>
          </a:p>
          <a:p>
            <a:pPr algn="l"/>
            <a:endParaRPr lang="en-US" b="1" dirty="0">
              <a:solidFill>
                <a:srgbClr val="000000"/>
              </a:solidFill>
              <a:latin typeface="Verdana" panose="020B0604030504040204" pitchFamily="34" charset="0"/>
            </a:endParaRPr>
          </a:p>
          <a:p>
            <a:pPr algn="l"/>
            <a:r>
              <a:rPr lang="en-US" b="1" i="0" dirty="0">
                <a:solidFill>
                  <a:srgbClr val="000000"/>
                </a:solidFill>
                <a:effectLst/>
                <a:latin typeface="Verdana" panose="020B0604030504040204" pitchFamily="34" charset="0"/>
              </a:rPr>
              <a:t>Competitor Analysis of the Global Chargeback Management Software Market</a:t>
            </a:r>
          </a:p>
          <a:p>
            <a:pPr algn="l"/>
            <a:r>
              <a:rPr lang="en-US" b="0" i="0" dirty="0">
                <a:solidFill>
                  <a:srgbClr val="000000"/>
                </a:solidFill>
                <a:effectLst/>
                <a:latin typeface="Verdana" panose="020B0604030504040204" pitchFamily="34" charset="0"/>
              </a:rPr>
              <a:t>This segment encompasses extensive data pertaining to several prominent competitors in the Chargeback Management Software market. It also provides insights into recent developments, market contributions, and successful marketing strategies. A dashboard summary of the historical and current performance of the leading corporations is also included in the report. The competitive landscape part of the study also includes a breakdown of local and international sales, as well as a market player mapping by product and a market share analysis of the major companies, brands, producers, and suppliers. Additionally, the study offers a thorough list of products and services offered, a SWOT analysis, and associated winning business strategies, along with a detailed company profile of 20–25 prominent market participants, complete with their financials and business models.</a:t>
            </a:r>
          </a:p>
          <a:p>
            <a:br>
              <a:rPr lang="en-US" dirty="0"/>
            </a:br>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3"/>
              </a:rPr>
              <a:t>https://www.marketstatsville.com/table-of-content/chargeback-management-software-market</a:t>
            </a:r>
            <a:r>
              <a:rPr lang="en-US" b="1" i="0" dirty="0">
                <a:solidFill>
                  <a:srgbClr val="000000"/>
                </a:solidFill>
                <a:effectLst/>
                <a:latin typeface="Verdana" panose="020B0604030504040204" pitchFamily="34" charset="0"/>
              </a:rPr>
              <a:t> </a:t>
            </a:r>
          </a:p>
        </p:txBody>
      </p:sp>
    </p:spTree>
    <p:extLst>
      <p:ext uri="{BB962C8B-B14F-4D97-AF65-F5344CB8AC3E}">
        <p14:creationId xmlns:p14="http://schemas.microsoft.com/office/powerpoint/2010/main" val="3402378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4070D9-9132-F77A-C4B4-195B47760F20}"/>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BC12C51C-3B2D-A07F-0FD3-3F031B71225F}"/>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DBA45F11-FFF4-B08C-578D-F3EFF2C35AFC}"/>
              </a:ext>
            </a:extLst>
          </p:cNvPr>
          <p:cNvSpPr txBox="1"/>
          <p:nvPr/>
        </p:nvSpPr>
        <p:spPr>
          <a:xfrm>
            <a:off x="309489" y="935564"/>
            <a:ext cx="11507373" cy="4247317"/>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The key companies covered in the market report are:</a:t>
            </a:r>
          </a:p>
          <a:p>
            <a:pPr algn="l"/>
            <a:endParaRPr lang="en-US" b="1"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err="1">
                <a:solidFill>
                  <a:srgbClr val="000000"/>
                </a:solidFill>
                <a:effectLst/>
                <a:latin typeface="Verdana" panose="020B0604030504040204" pitchFamily="34" charset="0"/>
                <a:hlinkClick r:id="rId2"/>
              </a:rPr>
              <a:t>Riskified</a:t>
            </a:r>
            <a:r>
              <a:rPr lang="en-US" b="0" i="0" dirty="0">
                <a:solidFill>
                  <a:srgbClr val="000000"/>
                </a:solidFill>
                <a:effectLst/>
                <a:latin typeface="Verdana" panose="020B0604030504040204" pitchFamily="34" charset="0"/>
              </a:rPr>
              <a:t> </a:t>
            </a:r>
          </a:p>
          <a:p>
            <a:pPr algn="l">
              <a:buFont typeface="Arial" panose="020B0604020202020204" pitchFamily="34" charset="0"/>
              <a:buChar char="•"/>
            </a:pPr>
            <a:r>
              <a:rPr lang="en-US" b="0" i="0" dirty="0">
                <a:solidFill>
                  <a:srgbClr val="000000"/>
                </a:solidFill>
                <a:effectLst/>
                <a:latin typeface="Verdana" panose="020B0604030504040204" pitchFamily="34" charset="0"/>
                <a:hlinkClick r:id="rId3"/>
              </a:rPr>
              <a:t>SEON Technologies</a:t>
            </a:r>
            <a:r>
              <a:rPr lang="en-US" b="0" i="0" dirty="0">
                <a:solidFill>
                  <a:srgbClr val="000000"/>
                </a:solidFill>
                <a:effectLst/>
                <a:latin typeface="Verdana" panose="020B0604030504040204" pitchFamily="34" charset="0"/>
              </a:rPr>
              <a:t> </a:t>
            </a:r>
          </a:p>
          <a:p>
            <a:pPr algn="l">
              <a:buFont typeface="Arial" panose="020B0604020202020204" pitchFamily="34" charset="0"/>
              <a:buChar char="•"/>
            </a:pPr>
            <a:r>
              <a:rPr lang="en-US" b="0" i="0" dirty="0" err="1">
                <a:solidFill>
                  <a:srgbClr val="000000"/>
                </a:solidFill>
                <a:effectLst/>
                <a:latin typeface="Verdana" panose="020B0604030504040204" pitchFamily="34" charset="0"/>
                <a:hlinkClick r:id="rId4"/>
              </a:rPr>
              <a:t>Kount</a:t>
            </a:r>
            <a:r>
              <a:rPr lang="en-US" b="0" i="0" dirty="0">
                <a:solidFill>
                  <a:srgbClr val="000000"/>
                </a:solidFill>
                <a:effectLst/>
                <a:latin typeface="Verdana" panose="020B0604030504040204" pitchFamily="34" charset="0"/>
              </a:rPr>
              <a:t> </a:t>
            </a:r>
          </a:p>
          <a:p>
            <a:pPr algn="l">
              <a:buFont typeface="Arial" panose="020B0604020202020204" pitchFamily="34" charset="0"/>
              <a:buChar char="•"/>
            </a:pPr>
            <a:r>
              <a:rPr lang="en-US" b="0" i="0" dirty="0" err="1">
                <a:solidFill>
                  <a:srgbClr val="000000"/>
                </a:solidFill>
                <a:effectLst/>
                <a:latin typeface="Verdana" panose="020B0604030504040204" pitchFamily="34" charset="0"/>
              </a:rPr>
              <a:t>Midigator</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Chargeback Gurus</a:t>
            </a:r>
          </a:p>
          <a:p>
            <a:pPr algn="l">
              <a:buFont typeface="Arial" panose="020B0604020202020204" pitchFamily="34" charset="0"/>
              <a:buChar char="•"/>
            </a:pPr>
            <a:r>
              <a:rPr lang="en-US" b="0" i="0" dirty="0" err="1">
                <a:solidFill>
                  <a:srgbClr val="000000"/>
                </a:solidFill>
                <a:effectLst/>
                <a:latin typeface="Verdana" panose="020B0604030504040204" pitchFamily="34" charset="0"/>
              </a:rPr>
              <a:t>MidMetrics</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Chargebacks 911</a:t>
            </a:r>
          </a:p>
          <a:p>
            <a:pPr algn="l">
              <a:buFont typeface="Arial" panose="020B0604020202020204" pitchFamily="34" charset="0"/>
              <a:buChar char="•"/>
            </a:pPr>
            <a:r>
              <a:rPr lang="en-US" b="0" i="0" dirty="0" err="1">
                <a:solidFill>
                  <a:srgbClr val="000000"/>
                </a:solidFill>
                <a:effectLst/>
                <a:latin typeface="Verdana" panose="020B0604030504040204" pitchFamily="34" charset="0"/>
              </a:rPr>
              <a:t>ChargebackHelp</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err="1">
                <a:solidFill>
                  <a:srgbClr val="000000"/>
                </a:solidFill>
                <a:effectLst/>
                <a:latin typeface="Verdana" panose="020B0604030504040204" pitchFamily="34" charset="0"/>
              </a:rPr>
              <a:t>iNymbus</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Sift</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For Report Description: </a:t>
            </a:r>
            <a:r>
              <a:rPr lang="en-US" b="1" i="0" dirty="0">
                <a:solidFill>
                  <a:srgbClr val="000000"/>
                </a:solidFill>
                <a:effectLst/>
                <a:latin typeface="Verdana" panose="020B0604030504040204" pitchFamily="34" charset="0"/>
                <a:hlinkClick r:id="rId5"/>
              </a:rPr>
              <a:t>https://www.marketstatsville.com/chargeback-management-software-market</a:t>
            </a:r>
            <a:r>
              <a:rPr lang="en-US" b="1" i="0" dirty="0">
                <a:solidFill>
                  <a:srgbClr val="000000"/>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1157958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5778</TotalTime>
  <Words>1534</Words>
  <Application>Microsoft Office PowerPoint</Application>
  <PresentationFormat>Widescreen</PresentationFormat>
  <Paragraphs>82</Paragraphs>
  <Slides>9</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9</vt:i4>
      </vt:variant>
    </vt:vector>
  </HeadingPairs>
  <TitlesOfParts>
    <vt:vector size="22"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QM24840</cp:lastModifiedBy>
  <cp:revision>574</cp:revision>
  <dcterms:created xsi:type="dcterms:W3CDTF">2017-04-19T06:29:38Z</dcterms:created>
  <dcterms:modified xsi:type="dcterms:W3CDTF">2023-11-14T09:58:08Z</dcterms:modified>
</cp:coreProperties>
</file>