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12-10-2023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10/12/2023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harging-trolley-market" TargetMode="External"/><Relationship Id="rId2" Type="http://schemas.openxmlformats.org/officeDocument/2006/relationships/hyperlink" Target="https://www.marketstatsville.com/charging-trolley-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charging-trolley-market" TargetMode="External"/><Relationship Id="rId2" Type="http://schemas.openxmlformats.org/officeDocument/2006/relationships/hyperlink" Target="https://www.marketstatsville.com/buy-now/charging-trolley-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ergotron.com/en-us/products/charging-systems/charging-carts" TargetMode="External"/><Relationship Id="rId2" Type="http://schemas.openxmlformats.org/officeDocument/2006/relationships/hyperlink" Target="https://www.bretford.com/solutions/charging-carts/" TargetMode="External"/><Relationship Id="rId1" Type="http://schemas.openxmlformats.org/officeDocument/2006/relationships/slideLayout" Target="../slideLayouts/slideLayout7.xml"/><Relationship Id="rId4" Type="http://schemas.openxmlformats.org/officeDocument/2006/relationships/hyperlink" Target="https://tripplite.eaton.com/products/charging-stations-charging-carts-carts~268-965"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marketstatsville.com/charging-trolley-market" TargetMode="External"/><Relationship Id="rId2" Type="http://schemas.openxmlformats.org/officeDocument/2006/relationships/hyperlink" Target="https://www.dicota.com/en/ladetrolley-fur-14-tablets.html"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Charging Trolley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Charging Trolley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Charging Trolley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355312"/>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Charging Trolley Market by Type (Tablet Charging Trolley, Laptop Charging Trolley, Chromebook Charging Trolley, and Others), by Application (School, Hospital, Factory, and Others), and by Region (North America, South America, Europe, Asia Pacific, and MEA) –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EF4D1C"/>
                </a:solidFill>
                <a:effectLst/>
                <a:latin typeface="Verdana" panose="020B0604030504040204" pitchFamily="34" charset="0"/>
                <a:hlinkClick r:id="rId2"/>
              </a:rPr>
              <a:t>Global Charging Trolley Market</a:t>
            </a:r>
            <a:r>
              <a:rPr lang="en-US" b="0" i="0" dirty="0">
                <a:solidFill>
                  <a:srgbClr val="5E5E5E"/>
                </a:solidFill>
                <a:effectLst/>
                <a:latin typeface="Poppins" panose="00000500000000000000" pitchFamily="2" charset="0"/>
              </a:rPr>
              <a:t> size is expected to grow at a </a:t>
            </a:r>
            <a:r>
              <a:rPr lang="en-US" b="1" i="0" dirty="0">
                <a:solidFill>
                  <a:srgbClr val="5E5E5E"/>
                </a:solidFill>
                <a:effectLst/>
                <a:latin typeface="Verdana" panose="020B0604030504040204" pitchFamily="34" charset="0"/>
              </a:rPr>
              <a:t>CAGR of 9.5%</a:t>
            </a:r>
            <a:r>
              <a:rPr lang="en-US" b="0" i="0" dirty="0">
                <a:solidFill>
                  <a:srgbClr val="5E5E5E"/>
                </a:solidFill>
                <a:effectLst/>
                <a:latin typeface="Poppins" panose="00000500000000000000" pitchFamily="2" charset="0"/>
              </a:rPr>
              <a:t> from 2023 to 2033. </a:t>
            </a:r>
          </a:p>
          <a:p>
            <a:endParaRPr lang="en-US" dirty="0"/>
          </a:p>
          <a:p>
            <a:pPr algn="l" fontAlgn="base"/>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br>
              <a:rPr lang="en-US" b="0" i="0" dirty="0">
                <a:solidFill>
                  <a:srgbClr val="5E5E5E"/>
                </a:solidFill>
                <a:effectLst/>
                <a:latin typeface="Verdana" panose="020B0604030504040204" pitchFamily="34" charset="0"/>
              </a:rPr>
            </a:br>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https://www.marketstatsville.com/request-sample/charging-trolley-market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42E78B-2334-4CA8-6D2B-7A4DC8945441}"/>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8D342FCB-D90A-0B2B-DFD1-C808AEF062A0}"/>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BFAA867B-BF8A-38F5-4FDA-393C9A08A727}"/>
              </a:ext>
            </a:extLst>
          </p:cNvPr>
          <p:cNvSpPr txBox="1"/>
          <p:nvPr/>
        </p:nvSpPr>
        <p:spPr>
          <a:xfrm>
            <a:off x="384517" y="780819"/>
            <a:ext cx="11422966" cy="5632311"/>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https://www.marketstatsville.com/buy-now/charging-trolley-market?opt=3338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Charging Trolley Market</a:t>
            </a:r>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Tablet Charging Trolley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Laptop Charging Trolley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Chromebook Charging Trolley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 </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School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Hospital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Factory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3"/>
              </a:rPr>
              <a:t>https://www.marketstatsville.com/table-of-content/charging-trolley-market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br>
              <a:rPr lang="en-US" dirty="0"/>
            </a:br>
            <a:endParaRPr lang="en-IN" dirty="0"/>
          </a:p>
        </p:txBody>
      </p:sp>
    </p:spTree>
    <p:extLst>
      <p:ext uri="{BB962C8B-B14F-4D97-AF65-F5344CB8AC3E}">
        <p14:creationId xmlns:p14="http://schemas.microsoft.com/office/powerpoint/2010/main" val="2893082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168527-5CC4-06DE-E8FE-FF67647E8003}"/>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A5550E09-2244-09F0-8AE5-A1857C32FB09}"/>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668607D5-6899-A793-F48E-E0DD73AAA4B1}"/>
              </a:ext>
            </a:extLst>
          </p:cNvPr>
          <p:cNvSpPr txBox="1"/>
          <p:nvPr/>
        </p:nvSpPr>
        <p:spPr>
          <a:xfrm>
            <a:off x="337625" y="797064"/>
            <a:ext cx="11535507" cy="4801314"/>
          </a:xfrm>
          <a:prstGeom prst="rect">
            <a:avLst/>
          </a:prstGeom>
          <a:noFill/>
        </p:spPr>
        <p:txBody>
          <a:bodyPr wrap="square">
            <a:spAutoFit/>
          </a:bodyPr>
          <a:lstStyle/>
          <a:p>
            <a:pPr fontAlgn="base"/>
            <a:r>
              <a:rPr lang="en-IN" b="1" dirty="0">
                <a:solidFill>
                  <a:srgbClr val="1C1C1C"/>
                </a:solidFill>
                <a:effectLst/>
                <a:latin typeface="Verdana" panose="020B0604030504040204" pitchFamily="34" charset="0"/>
              </a:rPr>
              <a:t>Major key players in the global Charging Trolley market are:</a:t>
            </a:r>
          </a:p>
          <a:p>
            <a:pPr fontAlgn="base"/>
            <a:endParaRPr lang="en-IN" b="1" dirty="0">
              <a:solidFill>
                <a:srgbClr val="1C1C1C"/>
              </a:solidFill>
              <a:effectLst/>
              <a:latin typeface="Verdana" panose="020B0604030504040204" pitchFamily="34" charset="0"/>
            </a:endParaRPr>
          </a:p>
          <a:p>
            <a:pPr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2"/>
              </a:rPr>
              <a:t>Bretford</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3"/>
              </a:rPr>
              <a:t>Ergotron</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Luxor</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PORT Designs</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Spectrum Industries</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Cetrix</a:t>
            </a:r>
            <a:r>
              <a:rPr lang="en-IN" b="0" i="0" dirty="0">
                <a:solidFill>
                  <a:srgbClr val="5E5E5E"/>
                </a:solidFill>
                <a:effectLst/>
                <a:latin typeface="Verdana" panose="020B0604030504040204" pitchFamily="34" charset="0"/>
              </a:rPr>
              <a:t> Technologies</a:t>
            </a:r>
          </a:p>
          <a:p>
            <a:pPr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4"/>
              </a:rPr>
              <a:t>Eaton</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muchlocker</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zioxi</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Shenzhen </a:t>
            </a:r>
            <a:r>
              <a:rPr lang="en-IN" b="0" i="0" dirty="0" err="1">
                <a:solidFill>
                  <a:srgbClr val="5E5E5E"/>
                </a:solidFill>
                <a:effectLst/>
                <a:latin typeface="Verdana" panose="020B0604030504040204" pitchFamily="34" charset="0"/>
              </a:rPr>
              <a:t>Entrans</a:t>
            </a:r>
            <a:r>
              <a:rPr lang="en-IN" b="0" i="0" dirty="0">
                <a:solidFill>
                  <a:srgbClr val="5E5E5E"/>
                </a:solidFill>
                <a:effectLst/>
                <a:latin typeface="Verdana" panose="020B0604030504040204" pitchFamily="34" charset="0"/>
              </a:rPr>
              <a:t> Technology</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LocknCharge</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LapCabby</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KAISERKRAFT</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Ningbo </a:t>
            </a:r>
            <a:r>
              <a:rPr lang="en-IN" b="0" i="0" dirty="0" err="1">
                <a:solidFill>
                  <a:srgbClr val="5E5E5E"/>
                </a:solidFill>
                <a:effectLst/>
                <a:latin typeface="Verdana" panose="020B0604030504040204" pitchFamily="34" charset="0"/>
              </a:rPr>
              <a:t>Longtu</a:t>
            </a:r>
            <a:r>
              <a:rPr lang="en-IN" b="0" i="0" dirty="0">
                <a:solidFill>
                  <a:srgbClr val="5E5E5E"/>
                </a:solidFill>
                <a:effectLst/>
                <a:latin typeface="Verdana" panose="020B0604030504040204" pitchFamily="34" charset="0"/>
              </a:rPr>
              <a:t> Network Technology</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Ningbo Turn-link</a:t>
            </a:r>
            <a:endParaRPr lang="en-IN" dirty="0"/>
          </a:p>
        </p:txBody>
      </p:sp>
    </p:spTree>
    <p:extLst>
      <p:ext uri="{BB962C8B-B14F-4D97-AF65-F5344CB8AC3E}">
        <p14:creationId xmlns:p14="http://schemas.microsoft.com/office/powerpoint/2010/main" val="4235677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012AD0-3B52-38DA-AB15-3D22D45826B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0EBA0F57-EB90-8ECB-7318-45C5FC9403D7}"/>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1061E24A-7FA3-0B15-1D31-80572C5CCF0F}"/>
              </a:ext>
            </a:extLst>
          </p:cNvPr>
          <p:cNvSpPr txBox="1"/>
          <p:nvPr/>
        </p:nvSpPr>
        <p:spPr>
          <a:xfrm>
            <a:off x="365759" y="1489561"/>
            <a:ext cx="11465169" cy="3693319"/>
          </a:xfrm>
          <a:prstGeom prst="rect">
            <a:avLst/>
          </a:prstGeom>
          <a:noFill/>
        </p:spPr>
        <p:txBody>
          <a:bodyPr wrap="square">
            <a:spAutoFit/>
          </a:bodyPr>
          <a:lstStyle/>
          <a:p>
            <a:pPr algn="l" fontAlgn="base">
              <a:buFont typeface="Arial" panose="020B0604020202020204" pitchFamily="34" charset="0"/>
              <a:buChar char="•"/>
            </a:pPr>
            <a:r>
              <a:rPr lang="en-US" b="0" i="0" u="none" strike="noStrike" dirty="0">
                <a:solidFill>
                  <a:srgbClr val="EF4D1C"/>
                </a:solidFill>
                <a:effectLst/>
                <a:latin typeface="Verdana" panose="020B0604030504040204" pitchFamily="34" charset="0"/>
                <a:hlinkClick r:id="rId2"/>
              </a:rPr>
              <a:t>DICOTA</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Aver</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Datamation</a:t>
            </a:r>
            <a:r>
              <a:rPr lang="en-US" b="0" i="0" dirty="0">
                <a:solidFill>
                  <a:srgbClr val="5E5E5E"/>
                </a:solidFill>
                <a:effectLst/>
                <a:latin typeface="Verdana" panose="020B0604030504040204" pitchFamily="34" charset="0"/>
              </a:rPr>
              <a:t> Systems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Rife Technologies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PC Locs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JAR Systems</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KwikBoost</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3"/>
              </a:rPr>
              <a:t>https://www.marketstatsville.com/charging-trolley-market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1341063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5601</TotalTime>
  <Words>1341</Words>
  <Application>Microsoft Office PowerPoint</Application>
  <PresentationFormat>Widescreen</PresentationFormat>
  <Paragraphs>88</Paragraphs>
  <Slides>9</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9</vt:i4>
      </vt:variant>
    </vt:vector>
  </HeadingPairs>
  <TitlesOfParts>
    <vt:vector size="23"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518</cp:revision>
  <dcterms:created xsi:type="dcterms:W3CDTF">2017-04-19T06:29:38Z</dcterms:created>
  <dcterms:modified xsi:type="dcterms:W3CDTF">2023-10-12T12:59:51Z</dcterms:modified>
</cp:coreProperties>
</file>