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31-10-2023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hildren-publishing-market?utm_source=Manjeet+Free+31+oct&amp;utm_medium=Manjeet" TargetMode="External"/><Relationship Id="rId2" Type="http://schemas.openxmlformats.org/officeDocument/2006/relationships/hyperlink" Target="https://www.marketstatsville.com/children-publish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space-on-board-computing-platform-market" TargetMode="External"/><Relationship Id="rId2" Type="http://schemas.openxmlformats.org/officeDocument/2006/relationships/hyperlink" Target="https://www.marketstatsville.com/buy-now/children-publishing-market?opt=3338" TargetMode="External"/><Relationship Id="rId1" Type="http://schemas.openxmlformats.org/officeDocument/2006/relationships/slideLayout" Target="../slideLayouts/slideLayout7.xml"/><Relationship Id="rId4" Type="http://schemas.openxmlformats.org/officeDocument/2006/relationships/hyperlink" Target="https://www.marketstatsville.com/table-of-content/children-publishing-mark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www.holtzbrinck.com" TargetMode="External"/><Relationship Id="rId2" Type="http://schemas.openxmlformats.org/officeDocument/2006/relationships/hyperlink" Target="mailto:www.hachette.com" TargetMode="External"/><Relationship Id="rId1" Type="http://schemas.openxmlformats.org/officeDocument/2006/relationships/slideLayout" Target="../slideLayouts/slideLayout7.xml"/><Relationship Id="rId5" Type="http://schemas.openxmlformats.org/officeDocument/2006/relationships/hyperlink" Target="https://www.marketstatsville.com/children-publishing-market" TargetMode="External"/><Relationship Id="rId4" Type="http://schemas.openxmlformats.org/officeDocument/2006/relationships/hyperlink" Target="mailto:www.cengagegroup.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Children’s Publishing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Children’s Publishing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Children’s Publishing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Children’s Publishing Market by Type (Hardback, Paperback, E-Book, Board Books, Others), by Application (Baby Aged 2, Age 2-5, Age 6-8, Age 9-12), and by Region (US, Canada, Mexico, UK, Germany, France, Italy, Spain, China, Japan, India, South Korea, Southeast Asia)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children’s publishing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7,295.27 million in 2022</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10,995.42 million by 2033</a:t>
            </a:r>
            <a:r>
              <a:rPr lang="en-US" b="0" i="0" dirty="0">
                <a:solidFill>
                  <a:srgbClr val="5E5E5E"/>
                </a:solidFill>
                <a:effectLst/>
                <a:latin typeface="Verdana" panose="020B0604030504040204" pitchFamily="34" charset="0"/>
              </a:rPr>
              <a:t>, growing at a </a:t>
            </a:r>
            <a:r>
              <a:rPr lang="en-US" b="1" i="0" dirty="0">
                <a:solidFill>
                  <a:srgbClr val="5E5E5E"/>
                </a:solidFill>
                <a:effectLst/>
                <a:latin typeface="Verdana" panose="020B0604030504040204" pitchFamily="34" charset="0"/>
              </a:rPr>
              <a:t>CAGR of 3.8%</a:t>
            </a:r>
            <a:r>
              <a:rPr lang="en-US" b="0" i="0" dirty="0">
                <a:solidFill>
                  <a:srgbClr val="5E5E5E"/>
                </a:solidFill>
                <a:effectLst/>
                <a:latin typeface="Verdana" panose="020B0604030504040204" pitchFamily="34" charset="0"/>
              </a:rPr>
              <a:t> from 2023 to 2033.</a:t>
            </a:r>
            <a:endParaRPr lang="en-US" b="0" i="0" dirty="0">
              <a:solidFill>
                <a:srgbClr val="5E5E5E"/>
              </a:solidFill>
              <a:effectLst/>
              <a:latin typeface="Poppins" panose="00000500000000000000" pitchFamily="2" charset="0"/>
            </a:endParaRPr>
          </a:p>
          <a:p>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https://www.marketstatsville.com/request-sample/children-publishing-market?utm_source=Manjeet+Free+31+oct&amp;utm_medium=Manjeet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6C605E-81B6-4055-37B4-10E4B5B935C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1705A5E-E03F-BAAA-7A5D-6AAEAF1EA03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15DB547-799C-48A9-E90C-D180B8A06A8A}"/>
              </a:ext>
            </a:extLst>
          </p:cNvPr>
          <p:cNvSpPr txBox="1"/>
          <p:nvPr/>
        </p:nvSpPr>
        <p:spPr>
          <a:xfrm>
            <a:off x="323557" y="658565"/>
            <a:ext cx="11563643"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https://www.marketstatsville.com/buy-now/children-publishing-market?opt=3338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Children’s Publishing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Hardback</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Paperback</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E-Book</a:t>
            </a: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Board </a:t>
            </a:r>
            <a:r>
              <a:rPr lang="en-US" b="0" i="0" dirty="0">
                <a:solidFill>
                  <a:srgbClr val="5E5E5E"/>
                </a:solidFill>
                <a:effectLst/>
                <a:latin typeface="Verdana" panose="020B0604030504040204" pitchFamily="34" charset="0"/>
              </a:rPr>
              <a:t>Books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Baby Aged 2</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Age 2-5</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Age 6-8</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Age 9-12</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4"/>
              </a:rPr>
              <a:t>https://www.marketstatsville.com/table-of-content/children-publishing-market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67966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75EDD7-0745-78A9-2948-63D079E9981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258ED6B-1A69-7578-6508-1D0AA524722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7CC4BB1-6AD0-274B-D18B-3173A14A0888}"/>
              </a:ext>
            </a:extLst>
          </p:cNvPr>
          <p:cNvSpPr txBox="1"/>
          <p:nvPr/>
        </p:nvSpPr>
        <p:spPr>
          <a:xfrm>
            <a:off x="314178" y="302518"/>
            <a:ext cx="11563643" cy="5909310"/>
          </a:xfrm>
          <a:prstGeom prst="rect">
            <a:avLst/>
          </a:prstGeom>
          <a:noFill/>
        </p:spPr>
        <p:txBody>
          <a:bodyPr wrap="square">
            <a:spAutoFit/>
          </a:bodyPr>
          <a:lstStyle/>
          <a:p>
            <a:pPr fontAlgn="base"/>
            <a:r>
              <a:rPr lang="en-IN" b="1" dirty="0">
                <a:solidFill>
                  <a:srgbClr val="1C1C1C"/>
                </a:solidFill>
                <a:effectLst/>
                <a:latin typeface="Verdana" panose="020B0604030504040204" pitchFamily="34" charset="0"/>
              </a:rPr>
              <a:t>Major key players in the global Children’s Publishing market are:</a:t>
            </a: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2"/>
              </a:rPr>
              <a:t>Hachette Livre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Holtzbrinck</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Cengage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Pearson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Random House</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Grupo </a:t>
            </a:r>
            <a:r>
              <a:rPr lang="en-IN" b="0" i="0" dirty="0" err="1">
                <a:solidFill>
                  <a:srgbClr val="5E5E5E"/>
                </a:solidFill>
                <a:effectLst/>
                <a:latin typeface="Verdana" panose="020B0604030504040204" pitchFamily="34" charset="0"/>
              </a:rPr>
              <a:t>Planeta</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McGraw-Hill</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Scholastic (corp.)</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Wiley</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De Agostini </a:t>
            </a:r>
            <a:r>
              <a:rPr lang="en-IN" b="0" i="0" dirty="0" err="1">
                <a:solidFill>
                  <a:srgbClr val="5E5E5E"/>
                </a:solidFill>
                <a:effectLst/>
                <a:latin typeface="Verdana" panose="020B0604030504040204" pitchFamily="34" charset="0"/>
              </a:rPr>
              <a:t>Editore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Shueisha</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Kodansha</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Springer Science and Business Media</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Houghton Mifflin Harcourt</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Shogakukan</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Harper Collins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Informa</a:t>
            </a: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5"/>
              </a:rPr>
              <a:t>https://www.marketstatsville.com/children-publishing-market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21357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5710</TotalTime>
  <Words>1322</Words>
  <Application>Microsoft Office PowerPoint</Application>
  <PresentationFormat>Widescreen</PresentationFormat>
  <Paragraphs>79</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553</cp:revision>
  <dcterms:created xsi:type="dcterms:W3CDTF">2017-04-19T06:29:38Z</dcterms:created>
  <dcterms:modified xsi:type="dcterms:W3CDTF">2023-10-31T13:56:54Z</dcterms:modified>
</cp:coreProperties>
</file>