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08-11-2023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lam-farming-market?utm_source=Manjeet+Free+8+Nov&amp;utm_medium=Manjeet" TargetMode="External"/><Relationship Id="rId2" Type="http://schemas.openxmlformats.org/officeDocument/2006/relationships/hyperlink" Target="https://www.marketstatsville.com/clam-farm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clam-farming-market" TargetMode="External"/><Relationship Id="rId2" Type="http://schemas.openxmlformats.org/officeDocument/2006/relationships/hyperlink" Target="https://www.marketstatsville.com/buy-now/clam-farming-market?opt=3338&amp;utm_source=Manjeet+Free+8+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aylorshellfishfarms.com/" TargetMode="External"/><Relationship Id="rId2" Type="http://schemas.openxmlformats.org/officeDocument/2006/relationships/hyperlink" Target="https://www.clearwater.ca/en/ocean-to-plate/harvesting/clam-harvesting" TargetMode="External"/><Relationship Id="rId1" Type="http://schemas.openxmlformats.org/officeDocument/2006/relationships/slideLayout" Target="../slideLayouts/slideLayout7.xml"/><Relationship Id="rId5" Type="http://schemas.openxmlformats.org/officeDocument/2006/relationships/hyperlink" Target="https://www.marketstatsville.com/clam-farming-market" TargetMode="External"/><Relationship Id="rId4" Type="http://schemas.openxmlformats.org/officeDocument/2006/relationships/hyperlink" Target="https://www.pangeashellfish.com/clam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Clam Farming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Clam Farming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Clam Farming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Clam Farming Market by Type (Fresh, and Frozen), by Application (Retail, and Foodservice),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Clam Farming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at a </a:t>
            </a:r>
            <a:r>
              <a:rPr lang="en-US" b="1" i="0" dirty="0">
                <a:solidFill>
                  <a:srgbClr val="000000"/>
                </a:solidFill>
                <a:effectLst/>
                <a:latin typeface="Verdana" panose="020B0604030504040204" pitchFamily="34" charset="0"/>
              </a:rPr>
              <a:t>CAGR of 8.1% </a:t>
            </a:r>
            <a:r>
              <a:rPr lang="en-US" b="0" i="0" dirty="0">
                <a:solidFill>
                  <a:srgbClr val="000000"/>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https://www.marketstatsville.com/request-sample/clam-farming-market?utm_source=Manjeet+Free+8+Nov&amp;utm_medium=Manjeet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1E896-7203-A102-4411-3A4EE871647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F3B37E9-C072-2A84-C81C-4F8E08FE1C0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FB450F62-40B7-D043-B87B-FED48B36FF00}"/>
              </a:ext>
            </a:extLst>
          </p:cNvPr>
          <p:cNvSpPr txBox="1"/>
          <p:nvPr/>
        </p:nvSpPr>
        <p:spPr>
          <a:xfrm>
            <a:off x="253217" y="1212563"/>
            <a:ext cx="11676185" cy="4524315"/>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https://www.marketstatsville.com/buy-now/clam-farming-market?opt=3338&amp;utm_source=Manjeet+Free+8+Nov&amp;utm_medium=Manjeet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Clam Farming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Fresh</a:t>
            </a:r>
          </a:p>
          <a:p>
            <a:pPr algn="l">
              <a:buFont typeface="Arial" panose="020B0604020202020204" pitchFamily="34" charset="0"/>
              <a:buChar char="•"/>
            </a:pPr>
            <a:r>
              <a:rPr lang="en-US" b="0" i="0" dirty="0">
                <a:solidFill>
                  <a:srgbClr val="000000"/>
                </a:solidFill>
                <a:effectLst/>
                <a:latin typeface="Verdana" panose="020B0604030504040204" pitchFamily="34" charset="0"/>
              </a:rPr>
              <a:t>Frozen</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Retail</a:t>
            </a:r>
          </a:p>
          <a:p>
            <a:pPr algn="l">
              <a:buFont typeface="Arial" panose="020B0604020202020204" pitchFamily="34" charset="0"/>
              <a:buChar char="•"/>
            </a:pPr>
            <a:r>
              <a:rPr lang="en-US" b="0" i="0" dirty="0">
                <a:solidFill>
                  <a:srgbClr val="000000"/>
                </a:solidFill>
                <a:effectLst/>
                <a:latin typeface="Verdana" panose="020B0604030504040204" pitchFamily="34" charset="0"/>
              </a:rPr>
              <a:t>Foodservice</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https://www.marketstatsville.com/table-of-content/clam-farming-market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566624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014167-1170-2D36-A997-39D67C6FE7E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3284B55-87E8-7479-EDF4-96A68F61BDE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69456C3-7357-506D-7C17-AA7646EAADC7}"/>
              </a:ext>
            </a:extLst>
          </p:cNvPr>
          <p:cNvSpPr txBox="1"/>
          <p:nvPr/>
        </p:nvSpPr>
        <p:spPr>
          <a:xfrm>
            <a:off x="309489" y="243066"/>
            <a:ext cx="11605846"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Clam Farming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Clearwater Seafoods</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Taylor Shellfish Farms</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Pangea Shellfish Company</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Mazetta</a:t>
            </a:r>
            <a:r>
              <a:rPr lang="en-US" b="0" i="0" dirty="0">
                <a:solidFill>
                  <a:srgbClr val="000000"/>
                </a:solidFill>
                <a:effectLst/>
                <a:latin typeface="Verdana" panose="020B0604030504040204" pitchFamily="34" charset="0"/>
              </a:rPr>
              <a:t> Company, LLC</a:t>
            </a:r>
          </a:p>
          <a:p>
            <a:pPr algn="l">
              <a:buFont typeface="Arial" panose="020B0604020202020204" pitchFamily="34" charset="0"/>
              <a:buChar char="•"/>
            </a:pPr>
            <a:r>
              <a:rPr lang="en-US" b="0" i="0" dirty="0">
                <a:solidFill>
                  <a:srgbClr val="000000"/>
                </a:solidFill>
                <a:effectLst/>
                <a:latin typeface="Verdana" panose="020B0604030504040204" pitchFamily="34" charset="0"/>
              </a:rPr>
              <a:t>High Liner Foods</a:t>
            </a:r>
          </a:p>
          <a:p>
            <a:pPr algn="l">
              <a:buFont typeface="Arial" panose="020B0604020202020204" pitchFamily="34" charset="0"/>
              <a:buChar char="•"/>
            </a:pPr>
            <a:r>
              <a:rPr lang="en-US" b="0" i="0" dirty="0">
                <a:solidFill>
                  <a:srgbClr val="000000"/>
                </a:solidFill>
                <a:effectLst/>
                <a:latin typeface="Verdana" panose="020B0604030504040204" pitchFamily="34" charset="0"/>
              </a:rPr>
              <a:t>Royal Hawaiian Seafood</a:t>
            </a:r>
          </a:p>
          <a:p>
            <a:pPr algn="l">
              <a:buFont typeface="Arial" panose="020B0604020202020204" pitchFamily="34" charset="0"/>
              <a:buChar char="•"/>
            </a:pPr>
            <a:r>
              <a:rPr lang="en-US" b="0" i="0" dirty="0">
                <a:solidFill>
                  <a:srgbClr val="000000"/>
                </a:solidFill>
                <a:effectLst/>
                <a:latin typeface="Verdana" panose="020B0604030504040204" pitchFamily="34" charset="0"/>
              </a:rPr>
              <a:t>Island Creek Oysters</a:t>
            </a:r>
          </a:p>
          <a:p>
            <a:pPr algn="l">
              <a:buFont typeface="Arial" panose="020B0604020202020204" pitchFamily="34" charset="0"/>
              <a:buChar char="•"/>
            </a:pPr>
            <a:r>
              <a:rPr lang="en-US" b="0" i="0" dirty="0">
                <a:solidFill>
                  <a:srgbClr val="000000"/>
                </a:solidFill>
                <a:effectLst/>
                <a:latin typeface="Verdana" panose="020B0604030504040204" pitchFamily="34" charset="0"/>
              </a:rPr>
              <a:t>Pacific Seafood</a:t>
            </a:r>
          </a:p>
          <a:p>
            <a:pPr algn="l">
              <a:buFont typeface="Arial" panose="020B0604020202020204" pitchFamily="34" charset="0"/>
              <a:buChar char="•"/>
            </a:pPr>
            <a:r>
              <a:rPr lang="en-US" b="0" i="0" dirty="0">
                <a:solidFill>
                  <a:srgbClr val="000000"/>
                </a:solidFill>
                <a:effectLst/>
                <a:latin typeface="Verdana" panose="020B0604030504040204" pitchFamily="34" charset="0"/>
              </a:rPr>
              <a:t>Ward Oyster Company</a:t>
            </a:r>
          </a:p>
          <a:p>
            <a:pPr algn="l">
              <a:buFont typeface="Arial" panose="020B0604020202020204" pitchFamily="34" charset="0"/>
              <a:buChar char="•"/>
            </a:pPr>
            <a:r>
              <a:rPr lang="en-US" b="0" i="0" dirty="0">
                <a:solidFill>
                  <a:srgbClr val="000000"/>
                </a:solidFill>
                <a:effectLst/>
                <a:latin typeface="Verdana" panose="020B0604030504040204" pitchFamily="34" charset="0"/>
              </a:rPr>
              <a:t>Woodstown Bay Shellfish Ltd</a:t>
            </a:r>
          </a:p>
          <a:p>
            <a:pPr algn="l">
              <a:buFont typeface="Arial" panose="020B0604020202020204" pitchFamily="34" charset="0"/>
              <a:buChar char="•"/>
            </a:pPr>
            <a:r>
              <a:rPr lang="en-US" b="0" i="0" dirty="0">
                <a:solidFill>
                  <a:srgbClr val="000000"/>
                </a:solidFill>
                <a:effectLst/>
                <a:latin typeface="Verdana" panose="020B0604030504040204" pitchFamily="34" charset="0"/>
              </a:rPr>
              <a:t>Five Star Shellfish Inc</a:t>
            </a:r>
          </a:p>
          <a:p>
            <a:pPr algn="l">
              <a:buFont typeface="Arial" panose="020B0604020202020204" pitchFamily="34" charset="0"/>
              <a:buChar char="•"/>
            </a:pPr>
            <a:r>
              <a:rPr lang="en-US" b="0" i="0" dirty="0">
                <a:solidFill>
                  <a:srgbClr val="000000"/>
                </a:solidFill>
                <a:effectLst/>
                <a:latin typeface="Verdana" panose="020B0604030504040204" pitchFamily="34" charset="0"/>
              </a:rPr>
              <a:t>Colville Bay Oyster Co. Ltd</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https://www.marketstatsville.com/clam-farming-market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401578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5766</TotalTime>
  <Words>1341</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568</cp:revision>
  <dcterms:created xsi:type="dcterms:W3CDTF">2017-04-19T06:29:38Z</dcterms:created>
  <dcterms:modified xsi:type="dcterms:W3CDTF">2023-11-08T11:51:25Z</dcterms:modified>
</cp:coreProperties>
</file>