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21-10-2023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obalamin-market?utm_source=Manjeet+Pulse+21+oct&amp;utm_medium=Manjeet" TargetMode="External"/><Relationship Id="rId2" Type="http://schemas.openxmlformats.org/officeDocument/2006/relationships/hyperlink" Target="https://www.marketstatsville.com/cobalamin-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cobalamin-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cobalamin-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cobalamin-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Cobalamin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Cobalamin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Cobalamin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Cobalamin Market by Dosage Form (Syrups, Injection, Tablets, Powder, Nasal Spray), by Route of Administration (Oral, Intravenous, Subcutaneous, Nasal), by Distribution Channel (Hospital Pharmacy, Retail Pharmacy, Online Pharmacy), by End-Use Verticals (Food Industry, Nutraceuticals, Pharmaceutical, Dietary Supplements), by Region – Global Share and Forecast to 2030</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003D78"/>
                </a:solidFill>
                <a:effectLst/>
                <a:latin typeface="Poppins" panose="00000500000000000000" pitchFamily="2" charset="0"/>
                <a:hlinkClick r:id="rId2"/>
              </a:rPr>
              <a:t>global cobalamin market</a:t>
            </a:r>
            <a:r>
              <a:rPr lang="en-US" b="1" i="0" dirty="0">
                <a:solidFill>
                  <a:srgbClr val="5E5E5E"/>
                </a:solidFill>
                <a:effectLst/>
                <a:latin typeface="Poppins" panose="00000500000000000000" pitchFamily="2" charset="0"/>
              </a:rPr>
              <a:t> </a:t>
            </a:r>
            <a:r>
              <a:rPr lang="en-US" b="0" i="0" dirty="0">
                <a:solidFill>
                  <a:srgbClr val="5E5E5E"/>
                </a:solidFill>
                <a:effectLst/>
                <a:latin typeface="Poppins" panose="00000500000000000000" pitchFamily="2" charset="0"/>
              </a:rPr>
              <a:t>size is expected to grow from </a:t>
            </a:r>
            <a:r>
              <a:rPr lang="en-US" b="1" i="0" dirty="0">
                <a:solidFill>
                  <a:srgbClr val="5E5E5E"/>
                </a:solidFill>
                <a:effectLst/>
                <a:latin typeface="Poppins" panose="00000500000000000000" pitchFamily="2" charset="0"/>
              </a:rPr>
              <a:t>USD 285.3 million in 2021</a:t>
            </a:r>
            <a:r>
              <a:rPr lang="en-US" b="0" i="0" dirty="0">
                <a:solidFill>
                  <a:srgbClr val="5E5E5E"/>
                </a:solidFill>
                <a:effectLst/>
                <a:latin typeface="Poppins" panose="00000500000000000000" pitchFamily="2" charset="0"/>
              </a:rPr>
              <a:t> to </a:t>
            </a:r>
            <a:r>
              <a:rPr lang="en-US" b="1" i="0" dirty="0">
                <a:solidFill>
                  <a:srgbClr val="5E5E5E"/>
                </a:solidFill>
                <a:effectLst/>
                <a:latin typeface="Poppins" panose="00000500000000000000" pitchFamily="2" charset="0"/>
              </a:rPr>
              <a:t>USD 511.4 million by 2030</a:t>
            </a:r>
            <a:r>
              <a:rPr lang="en-US" b="0" i="0" dirty="0">
                <a:solidFill>
                  <a:srgbClr val="5E5E5E"/>
                </a:solidFill>
                <a:effectLst/>
                <a:latin typeface="Poppins" panose="00000500000000000000" pitchFamily="2" charset="0"/>
              </a:rPr>
              <a:t>, at a </a:t>
            </a:r>
            <a:r>
              <a:rPr lang="en-US" b="1" i="0" dirty="0">
                <a:solidFill>
                  <a:srgbClr val="5E5E5E"/>
                </a:solidFill>
                <a:effectLst/>
                <a:latin typeface="Poppins" panose="00000500000000000000" pitchFamily="2" charset="0"/>
              </a:rPr>
              <a:t>CAGR of 6.7</a:t>
            </a:r>
            <a:r>
              <a:rPr lang="en-US" b="1" i="0" dirty="0">
                <a:solidFill>
                  <a:srgbClr val="5E5E5E"/>
                </a:solidFill>
                <a:effectLst/>
                <a:latin typeface="Verdana" panose="020B0604030504040204" pitchFamily="34" charset="0"/>
              </a:rPr>
              <a:t>%</a:t>
            </a:r>
            <a:r>
              <a:rPr lang="en-US" b="0" i="0" dirty="0">
                <a:solidFill>
                  <a:srgbClr val="5E5E5E"/>
                </a:solidFill>
                <a:effectLst/>
                <a:latin typeface="Poppins" panose="00000500000000000000" pitchFamily="2" charset="0"/>
              </a:rPr>
              <a:t> from 2022 to 2030</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a:t>
            </a: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https://www.marketstatsville.com/request-sample/cobalamin-market?utm_source=Manjeet+Pulse+21+oct&amp;utm_medium=Manjeet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292FF0-7730-DE2A-302A-4CE84971C7B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E40018E-25C7-FC04-70F3-A116E599441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677C3949-5C2F-4FBD-D121-1D656383079F}"/>
              </a:ext>
            </a:extLst>
          </p:cNvPr>
          <p:cNvSpPr txBox="1"/>
          <p:nvPr/>
        </p:nvSpPr>
        <p:spPr>
          <a:xfrm>
            <a:off x="307145" y="629602"/>
            <a:ext cx="11577710"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https://www.marketstatsville.com/buy-now/cobalamin-market?opt=3338</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IN" b="0" i="0" u="none" strike="noStrike" dirty="0">
                <a:solidFill>
                  <a:srgbClr val="1C1C1C"/>
                </a:solidFill>
                <a:effectLst/>
                <a:latin typeface="Verdana" panose="020B0604030504040204" pitchFamily="34" charset="0"/>
              </a:rPr>
              <a:t>Scope of the Global Cobalamin Market</a:t>
            </a:r>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Dosage Form Outlook (Sales, USD Million, 2017-2030)</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Syrups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Injection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Tablets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Powder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Nasal Spray</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Route of Administration Outlook (Sales, USD Million, 2017-2030)</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Oral</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Intravenous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Subcutaneous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Nasal</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Distribution Channel Outlook (Sales, USD Million, 2017-2030)</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Hospital Pharmacy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Retail Pharmacy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Online Pharmacy</a:t>
            </a:r>
            <a:endParaRPr lang="en-IN" dirty="0"/>
          </a:p>
        </p:txBody>
      </p:sp>
    </p:spTree>
    <p:extLst>
      <p:ext uri="{BB962C8B-B14F-4D97-AF65-F5344CB8AC3E}">
        <p14:creationId xmlns:p14="http://schemas.microsoft.com/office/powerpoint/2010/main" val="2371425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0FF213-311A-259A-AEC1-13D7A3CA0D1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6173E3E-DB55-24AD-3928-626732AE998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19643A36-E605-75FC-427B-CE1F8DC35C79}"/>
              </a:ext>
            </a:extLst>
          </p:cNvPr>
          <p:cNvSpPr txBox="1"/>
          <p:nvPr/>
        </p:nvSpPr>
        <p:spPr>
          <a:xfrm>
            <a:off x="314178" y="393284"/>
            <a:ext cx="11563643"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End-Use Verticals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Food Industry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Nutraceuticals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Pharmaceutical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Dietary Supplements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https://www.marketstatsville.com/table-of-content/cobalamin-market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IN" b="1" dirty="0">
                <a:solidFill>
                  <a:srgbClr val="1C1C1C"/>
                </a:solidFill>
                <a:effectLst/>
                <a:latin typeface="Verdana" panose="020B0604030504040204" pitchFamily="34" charset="0"/>
              </a:rPr>
              <a:t>Major key players in the global Cobalamin market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Mylan N.V</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Pfizer Inc</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Merck &amp; Co</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Reddy’s Laboratory</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Daiicho</a:t>
            </a:r>
            <a:r>
              <a:rPr lang="en-IN" b="0" i="0" dirty="0">
                <a:solidFill>
                  <a:srgbClr val="5E5E5E"/>
                </a:solidFill>
                <a:effectLst/>
                <a:latin typeface="Verdana" panose="020B0604030504040204" pitchFamily="34" charset="0"/>
              </a:rPr>
              <a:t> Sankyo Company</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Apotheca</a:t>
            </a:r>
            <a:r>
              <a:rPr lang="en-IN" b="0" i="0" dirty="0">
                <a:solidFill>
                  <a:srgbClr val="5E5E5E"/>
                </a:solidFill>
                <a:effectLst/>
                <a:latin typeface="Verdana" panose="020B0604030504040204" pitchFamily="34" charset="0"/>
              </a:rPr>
              <a:t> Inc</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American Regent Inc</a:t>
            </a:r>
          </a:p>
        </p:txBody>
      </p:sp>
    </p:spTree>
    <p:extLst>
      <p:ext uri="{BB962C8B-B14F-4D97-AF65-F5344CB8AC3E}">
        <p14:creationId xmlns:p14="http://schemas.microsoft.com/office/powerpoint/2010/main" val="2807409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054C75-EA02-2E11-905A-5DB108C906F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E0BAA32-3014-5786-1953-D43BC047924A}"/>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EACE274C-8912-4426-00CE-ECF6B5438F72}"/>
              </a:ext>
            </a:extLst>
          </p:cNvPr>
          <p:cNvSpPr txBox="1"/>
          <p:nvPr/>
        </p:nvSpPr>
        <p:spPr>
          <a:xfrm>
            <a:off x="295422" y="797064"/>
            <a:ext cx="11577710" cy="4247317"/>
          </a:xfrm>
          <a:prstGeom prst="rect">
            <a:avLst/>
          </a:prstGeom>
          <a:noFill/>
        </p:spPr>
        <p:txBody>
          <a:bodyPr wrap="square">
            <a:spAutoFit/>
          </a:bodyPr>
          <a:lstStyle/>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Sanofi</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Hebei Huarong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Hebei </a:t>
            </a:r>
            <a:r>
              <a:rPr lang="en-IN" b="0" i="0" dirty="0" err="1">
                <a:solidFill>
                  <a:srgbClr val="5E5E5E"/>
                </a:solidFill>
                <a:effectLst/>
                <a:latin typeface="Verdana" panose="020B0604030504040204" pitchFamily="34" charset="0"/>
              </a:rPr>
              <a:t>Yuxing</a:t>
            </a:r>
            <a:r>
              <a:rPr lang="en-IN" b="0" i="0" dirty="0">
                <a:solidFill>
                  <a:srgbClr val="5E5E5E"/>
                </a:solidFill>
                <a:effectLst/>
                <a:latin typeface="Verdana" panose="020B0604030504040204" pitchFamily="34" charset="0"/>
              </a:rPr>
              <a:t>/Hebei </a:t>
            </a:r>
            <a:r>
              <a:rPr lang="en-IN" b="0" i="0" dirty="0" err="1">
                <a:solidFill>
                  <a:srgbClr val="5E5E5E"/>
                </a:solidFill>
                <a:effectLst/>
                <a:latin typeface="Verdana" panose="020B0604030504040204" pitchFamily="34" charset="0"/>
              </a:rPr>
              <a:t>Yufeng</a:t>
            </a:r>
            <a:r>
              <a:rPr lang="en-IN" b="0" i="0" dirty="0">
                <a:solidFill>
                  <a:srgbClr val="5E5E5E"/>
                </a:solidFill>
                <a:effectLst/>
                <a:latin typeface="Verdana" panose="020B0604030504040204" pitchFamily="34" charset="0"/>
              </a:rPr>
              <a:t> Group</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Ningxia </a:t>
            </a:r>
            <a:r>
              <a:rPr lang="en-IN" b="0" i="0" dirty="0" err="1">
                <a:solidFill>
                  <a:srgbClr val="5E5E5E"/>
                </a:solidFill>
                <a:effectLst/>
                <a:latin typeface="Verdana" panose="020B0604030504040204" pitchFamily="34" charset="0"/>
              </a:rPr>
              <a:t>Kingvit</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Ferrer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Shandong </a:t>
            </a:r>
            <a:r>
              <a:rPr lang="en-IN" b="0" i="0" dirty="0" err="1">
                <a:solidFill>
                  <a:srgbClr val="5E5E5E"/>
                </a:solidFill>
                <a:effectLst/>
                <a:latin typeface="Verdana" panose="020B0604030504040204" pitchFamily="34" charset="0"/>
              </a:rPr>
              <a:t>Keyuan</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Chongqing </a:t>
            </a:r>
            <a:r>
              <a:rPr lang="en-IN" b="0" i="0" dirty="0" err="1">
                <a:solidFill>
                  <a:srgbClr val="5E5E5E"/>
                </a:solidFill>
                <a:effectLst/>
                <a:latin typeface="Verdana" panose="020B0604030504040204" pitchFamily="34" charset="0"/>
              </a:rPr>
              <a:t>Lummy</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NCPC VICTOR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Shandong </a:t>
            </a:r>
            <a:r>
              <a:rPr lang="en-IN" b="0" i="0" dirty="0" err="1">
                <a:solidFill>
                  <a:srgbClr val="5E5E5E"/>
                </a:solidFill>
                <a:effectLst/>
                <a:latin typeface="Verdana" panose="020B0604030504040204" pitchFamily="34" charset="0"/>
              </a:rPr>
              <a:t>Haishan</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Shandong </a:t>
            </a:r>
            <a:r>
              <a:rPr lang="en-IN" b="0" i="0" dirty="0" err="1">
                <a:solidFill>
                  <a:srgbClr val="5E5E5E"/>
                </a:solidFill>
                <a:effectLst/>
                <a:latin typeface="Verdana" panose="020B0604030504040204" pitchFamily="34" charset="0"/>
              </a:rPr>
              <a:t>Chenlong</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2"/>
              </a:rPr>
              <a:t>https://www.marketstatsville.com/cobalamin-market</a:t>
            </a:r>
            <a:r>
              <a:rPr lang="en-IN" b="1" i="0" dirty="0">
                <a:solidFill>
                  <a:srgbClr val="5E5E5E"/>
                </a:solidFill>
                <a:effectLst/>
                <a:latin typeface="Verdana" panose="020B0604030504040204" pitchFamily="34" charset="0"/>
              </a:rPr>
              <a:t> </a:t>
            </a:r>
            <a:endParaRPr lang="en-IN"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710520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5668</TotalTime>
  <Words>1388</Words>
  <Application>Microsoft Office PowerPoint</Application>
  <PresentationFormat>Widescreen</PresentationFormat>
  <Paragraphs>91</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540</cp:revision>
  <dcterms:created xsi:type="dcterms:W3CDTF">2017-04-19T06:29:38Z</dcterms:created>
  <dcterms:modified xsi:type="dcterms:W3CDTF">2023-10-21T13:18:21Z</dcterms:modified>
</cp:coreProperties>
</file>