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08-09-2023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bit.ly/45F60Eb" TargetMode="External"/><Relationship Id="rId2" Type="http://schemas.openxmlformats.org/officeDocument/2006/relationships/hyperlink" Target="https://www.marketstatsville.com/color-cosmetic-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bit.ly/3R99YA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unilever.com/" TargetMode="External"/><Relationship Id="rId2" Type="http://schemas.openxmlformats.org/officeDocument/2006/relationships/hyperlink" Target="https://www.marketstatsville.com/table-of-content/color-cosmetic-market" TargetMode="External"/><Relationship Id="rId1" Type="http://schemas.openxmlformats.org/officeDocument/2006/relationships/slideLayout" Target="../slideLayouts/slideLayout7.xml"/><Relationship Id="rId6" Type="http://schemas.openxmlformats.org/officeDocument/2006/relationships/hyperlink" Target="https://www.marketstatsville.com/color-cosmetic-market" TargetMode="External"/><Relationship Id="rId5" Type="http://schemas.openxmlformats.org/officeDocument/2006/relationships/hyperlink" Target="https://www.avon.co.in/" TargetMode="External"/><Relationship Id="rId4" Type="http://schemas.openxmlformats.org/officeDocument/2006/relationships/hyperlink" Target="https://www.loreal.com/en/group/"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Color Cosmetic Market </a:t>
            </a:r>
            <a:r>
              <a:rPr lang="en-US" sz="4760" b="1" dirty="0">
                <a:solidFill>
                  <a:srgbClr val="92D050"/>
                </a:solidFill>
                <a:latin typeface="Calibri (Body)"/>
                <a:ea typeface="Roboto Condensed Light" panose="020B0604020202020204" charset="0"/>
              </a:rPr>
              <a:t>Report Opportunities, and Forecast By 2027</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2021-2027</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Color Cosmetic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Global Color Cosmetic Market 2021 Industry Size, Regions, Emerging Trends, Growth Insights, Opportunities, and Forecast By 2027</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dirty="0">
                <a:solidFill>
                  <a:srgbClr val="222222"/>
                </a:solidFill>
                <a:latin typeface="Verdana" panose="020B0604030504040204" pitchFamily="34" charset="0"/>
              </a:rPr>
              <a:t>Global Color Cosmetic Market by Target (Prestige Products and Mass Products), By Application, (Facial Makeup, Lip Products, Eye Make-Up, Hair Color Products, Special Effects Products, and Nail Products), and Region - Global Forecast to 2027</a:t>
            </a:r>
          </a:p>
          <a:p>
            <a:pPr algn="l"/>
            <a:endParaRPr lang="en-US" dirty="0">
              <a:solidFill>
                <a:srgbClr val="222222"/>
              </a:solidFill>
              <a:latin typeface="Verdana" panose="020B0604030504040204" pitchFamily="34" charset="0"/>
            </a:endParaRPr>
          </a:p>
          <a:p>
            <a:pPr algn="l"/>
            <a:r>
              <a:rPr lang="en-US" b="0" i="0" dirty="0">
                <a:solidFill>
                  <a:srgbClr val="222222"/>
                </a:solidFill>
                <a:effectLst/>
                <a:latin typeface="Verdana" panose="020B0604030504040204" pitchFamily="34" charset="0"/>
              </a:rPr>
              <a:t>The </a:t>
            </a:r>
            <a:r>
              <a:rPr lang="en-US" b="0" i="0" u="none" strike="noStrike" dirty="0">
                <a:solidFill>
                  <a:srgbClr val="CC6611"/>
                </a:solidFill>
                <a:effectLst/>
                <a:latin typeface="Verdana" panose="020B0604030504040204" pitchFamily="34" charset="0"/>
                <a:hlinkClick r:id="rId2"/>
              </a:rPr>
              <a:t>global color cosmetic market</a:t>
            </a:r>
            <a:r>
              <a:rPr lang="en-US" b="1" i="0" dirty="0">
                <a:solidFill>
                  <a:srgbClr val="222222"/>
                </a:solidFill>
                <a:effectLst/>
                <a:latin typeface="Verdana" panose="020B0604030504040204" pitchFamily="34" charset="0"/>
              </a:rPr>
              <a:t> </a:t>
            </a:r>
            <a:r>
              <a:rPr lang="en-US" b="0" i="0" dirty="0">
                <a:solidFill>
                  <a:srgbClr val="222222"/>
                </a:solidFill>
                <a:effectLst/>
                <a:latin typeface="Verdana" panose="020B0604030504040204" pitchFamily="34" charset="0"/>
              </a:rPr>
              <a:t>size is expected to grow from </a:t>
            </a:r>
            <a:r>
              <a:rPr lang="en-US" b="1" i="0" dirty="0">
                <a:solidFill>
                  <a:srgbClr val="222222"/>
                </a:solidFill>
                <a:effectLst/>
                <a:latin typeface="Verdana" panose="020B0604030504040204" pitchFamily="34" charset="0"/>
              </a:rPr>
              <a:t>USD 78.0 billion in 2020</a:t>
            </a:r>
            <a:r>
              <a:rPr lang="en-US" b="0" i="0" dirty="0">
                <a:solidFill>
                  <a:srgbClr val="222222"/>
                </a:solidFill>
                <a:effectLst/>
                <a:latin typeface="Verdana" panose="020B0604030504040204" pitchFamily="34" charset="0"/>
              </a:rPr>
              <a:t> to </a:t>
            </a:r>
            <a:r>
              <a:rPr lang="en-US" b="1" i="0" dirty="0">
                <a:solidFill>
                  <a:srgbClr val="222222"/>
                </a:solidFill>
                <a:effectLst/>
                <a:latin typeface="Verdana" panose="020B0604030504040204" pitchFamily="34" charset="0"/>
              </a:rPr>
              <a:t>USD 120.0 billion by 2027</a:t>
            </a:r>
            <a:r>
              <a:rPr lang="en-US" b="0" i="0" dirty="0">
                <a:solidFill>
                  <a:srgbClr val="222222"/>
                </a:solidFill>
                <a:effectLst/>
                <a:latin typeface="Verdana" panose="020B0604030504040204" pitchFamily="34" charset="0"/>
              </a:rPr>
              <a:t>, at a CAGR of 6.35% from 2021 to 2027. </a:t>
            </a:r>
            <a:endParaRPr lang="en-US" b="0" i="0" dirty="0">
              <a:solidFill>
                <a:srgbClr val="222222"/>
              </a:solidFill>
              <a:effectLst/>
              <a:latin typeface="Arial" panose="020B0604020202020204" pitchFamily="34" charset="0"/>
            </a:endParaRPr>
          </a:p>
          <a:p>
            <a:pPr algn="l"/>
            <a:r>
              <a:rPr lang="en-US" b="0" i="0" dirty="0">
                <a:solidFill>
                  <a:srgbClr val="222222"/>
                </a:solidFill>
                <a:effectLst/>
                <a:latin typeface="Verdana" panose="020B0604030504040204" pitchFamily="34" charset="0"/>
              </a:rPr>
              <a:t>The global color cosmetic market continues to thrive, with an estimated value of $80 billion in 2023. Diverse consumer demands for innovative products drive this growth. Natural and organic formulations gain traction, reflecting a shift towards clean beauty. Eye makeup, particularly eyeshadows and eyeliners, remains a dominant category, offering an array of vibrant, long-lasting options. Lip products also witness steady demand, with matte and liquid lipsticks leading the trend. Asia-Pacific leads the market, attributed to a burgeoning middle class and heightened brand awareness. E-commerce channels surge, revolutionizing distribution. With sustainability becoming a priority, eco-friendly packaging and cruelty-free formulations are gaining prominence, shaping the industry's future.</a:t>
            </a:r>
            <a:br>
              <a:rPr lang="en-US" b="0" i="0" dirty="0">
                <a:solidFill>
                  <a:srgbClr val="222222"/>
                </a:solidFill>
                <a:effectLst/>
                <a:latin typeface="Verdana" panose="020B0604030504040204" pitchFamily="34" charset="0"/>
              </a:rPr>
            </a:br>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Sample Copy of this Report: </a:t>
            </a:r>
            <a:r>
              <a:rPr lang="en-US" b="1" i="0" u="none" strike="noStrike" dirty="0">
                <a:solidFill>
                  <a:srgbClr val="CC6611"/>
                </a:solidFill>
                <a:effectLst/>
                <a:latin typeface="Verdana" panose="020B0604030504040204" pitchFamily="34" charset="0"/>
                <a:hlinkClick r:id="rId3"/>
              </a:rPr>
              <a:t>https://bit.ly/45F60Eb</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1DA58D-981A-72E7-1480-E0101BB2BEF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5D4C6C8-1FAD-77E8-957F-8E9757539512}"/>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57D6ECD-7E31-9017-E44F-EFE90929DE66}"/>
              </a:ext>
            </a:extLst>
          </p:cNvPr>
          <p:cNvSpPr txBox="1"/>
          <p:nvPr/>
        </p:nvSpPr>
        <p:spPr>
          <a:xfrm>
            <a:off x="309489" y="520065"/>
            <a:ext cx="11549576" cy="5909310"/>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Direct Purchase Report:  </a:t>
            </a:r>
            <a:r>
              <a:rPr lang="en-US" b="1" i="0" u="none" strike="noStrike" dirty="0">
                <a:solidFill>
                  <a:srgbClr val="CC6611"/>
                </a:solidFill>
                <a:effectLst/>
                <a:latin typeface="Verdana" panose="020B0604030504040204" pitchFamily="34" charset="0"/>
                <a:hlinkClick r:id="rId2"/>
              </a:rPr>
              <a:t>https://bit.ly/3R99YAt</a:t>
            </a:r>
            <a:r>
              <a:rPr lang="en-US" b="1" i="0" dirty="0">
                <a:solidFill>
                  <a:srgbClr val="222222"/>
                </a:solidFill>
                <a:effectLst/>
                <a:latin typeface="Verdana" panose="020B0604030504040204" pitchFamily="34" charset="0"/>
              </a:rPr>
              <a:t> </a:t>
            </a:r>
          </a:p>
          <a:p>
            <a:pPr algn="l"/>
            <a:endParaRPr lang="en-US" b="0" i="0" dirty="0">
              <a:solidFill>
                <a:srgbClr val="222222"/>
              </a:solidFill>
              <a:effectLst/>
              <a:latin typeface="Verdana" panose="020B0604030504040204" pitchFamily="34" charset="0"/>
            </a:endParaRPr>
          </a:p>
          <a:p>
            <a:pPr algn="l"/>
            <a:r>
              <a:rPr lang="en-US" b="1" i="0" u="sng" dirty="0">
                <a:solidFill>
                  <a:srgbClr val="222222"/>
                </a:solidFill>
                <a:effectLst/>
                <a:latin typeface="Verdana" panose="020B0604030504040204" pitchFamily="34" charset="0"/>
              </a:rPr>
              <a:t>Market Segmentation Analysis</a:t>
            </a:r>
          </a:p>
          <a:p>
            <a:pPr algn="l"/>
            <a:endParaRPr lang="en-US" b="1" i="0" dirty="0">
              <a:solidFill>
                <a:srgbClr val="222222"/>
              </a:solidFill>
              <a:effectLst/>
              <a:latin typeface="Verdana" panose="020B0604030504040204" pitchFamily="34" charset="0"/>
            </a:endParaRPr>
          </a:p>
          <a:p>
            <a:pPr algn="l"/>
            <a:r>
              <a:rPr lang="en-US" b="0" i="0" dirty="0">
                <a:solidFill>
                  <a:srgbClr val="222222"/>
                </a:solidFill>
                <a:effectLst/>
                <a:latin typeface="Verdana" panose="020B0604030504040204" pitchFamily="34" charset="0"/>
              </a:rPr>
              <a:t>The study categorizes the Color Cosmetic market based on equipment type, technology, type, installation method, distribution channel, application, and regions.</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Scope of the Report</a:t>
            </a:r>
          </a:p>
          <a:p>
            <a:pPr algn="l"/>
            <a:endParaRPr lang="en-US" b="1"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Target (Revenue, USD Billion, 2017-2027)</a:t>
            </a:r>
          </a:p>
          <a:p>
            <a:pPr algn="l"/>
            <a:endParaRPr lang="en-US" b="1"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Prestige Products</a:t>
            </a:r>
          </a:p>
          <a:p>
            <a:pPr algn="l">
              <a:buFont typeface="Arial" panose="020B0604020202020204" pitchFamily="34" charset="0"/>
              <a:buChar char="•"/>
            </a:pPr>
            <a:r>
              <a:rPr lang="en-US" b="0" i="0" dirty="0">
                <a:solidFill>
                  <a:srgbClr val="222222"/>
                </a:solidFill>
                <a:effectLst/>
                <a:latin typeface="Verdana" panose="020B0604030504040204" pitchFamily="34" charset="0"/>
              </a:rPr>
              <a:t>Mass Products</a:t>
            </a:r>
          </a:p>
          <a:p>
            <a:pPr algn="l">
              <a:buFont typeface="Arial" panose="020B0604020202020204" pitchFamily="34" charset="0"/>
              <a:buChar char="•"/>
            </a:pPr>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Application (Revenue, USD Billion, 2017-2027)</a:t>
            </a:r>
          </a:p>
          <a:p>
            <a:pPr algn="l">
              <a:buFont typeface="Arial" panose="020B0604020202020204" pitchFamily="34" charset="0"/>
              <a:buChar char="•"/>
            </a:pPr>
            <a:r>
              <a:rPr lang="en-US" b="0" i="0" dirty="0">
                <a:solidFill>
                  <a:srgbClr val="222222"/>
                </a:solidFill>
                <a:effectLst/>
                <a:latin typeface="Verdana" panose="020B0604030504040204" pitchFamily="34" charset="0"/>
              </a:rPr>
              <a:t>Facial Makeup</a:t>
            </a:r>
          </a:p>
          <a:p>
            <a:pPr algn="l">
              <a:buFont typeface="Arial" panose="020B0604020202020204" pitchFamily="34" charset="0"/>
              <a:buChar char="•"/>
            </a:pPr>
            <a:r>
              <a:rPr lang="en-US" b="0" i="0" dirty="0">
                <a:solidFill>
                  <a:srgbClr val="222222"/>
                </a:solidFill>
                <a:effectLst/>
                <a:latin typeface="Verdana" panose="020B0604030504040204" pitchFamily="34" charset="0"/>
              </a:rPr>
              <a:t>Lip Products</a:t>
            </a:r>
          </a:p>
          <a:p>
            <a:pPr algn="l">
              <a:buFont typeface="Arial" panose="020B0604020202020204" pitchFamily="34" charset="0"/>
              <a:buChar char="•"/>
            </a:pPr>
            <a:r>
              <a:rPr lang="en-US" b="0" i="0" dirty="0">
                <a:solidFill>
                  <a:srgbClr val="222222"/>
                </a:solidFill>
                <a:effectLst/>
                <a:latin typeface="Verdana" panose="020B0604030504040204" pitchFamily="34" charset="0"/>
              </a:rPr>
              <a:t>Eye Make-Up</a:t>
            </a:r>
          </a:p>
          <a:p>
            <a:pPr algn="l">
              <a:buFont typeface="Arial" panose="020B0604020202020204" pitchFamily="34" charset="0"/>
              <a:buChar char="•"/>
            </a:pPr>
            <a:r>
              <a:rPr lang="en-US" b="0" i="0" dirty="0">
                <a:solidFill>
                  <a:srgbClr val="222222"/>
                </a:solidFill>
                <a:effectLst/>
                <a:latin typeface="Verdana" panose="020B0604030504040204" pitchFamily="34" charset="0"/>
              </a:rPr>
              <a:t>Hair Color Products</a:t>
            </a:r>
          </a:p>
          <a:p>
            <a:pPr algn="l">
              <a:buFont typeface="Arial" panose="020B0604020202020204" pitchFamily="34" charset="0"/>
              <a:buChar char="•"/>
            </a:pPr>
            <a:r>
              <a:rPr lang="en-US" b="0" i="0" dirty="0">
                <a:solidFill>
                  <a:srgbClr val="222222"/>
                </a:solidFill>
                <a:effectLst/>
                <a:latin typeface="Verdana" panose="020B0604030504040204" pitchFamily="34" charset="0"/>
              </a:rPr>
              <a:t>Special Effects Products</a:t>
            </a:r>
          </a:p>
          <a:p>
            <a:pPr algn="l">
              <a:buFont typeface="Arial" panose="020B0604020202020204" pitchFamily="34" charset="0"/>
              <a:buChar char="•"/>
            </a:pPr>
            <a:r>
              <a:rPr lang="en-US" b="0" i="0" dirty="0">
                <a:solidFill>
                  <a:srgbClr val="222222"/>
                </a:solidFill>
                <a:effectLst/>
                <a:latin typeface="Verdana" panose="020B0604030504040204" pitchFamily="34" charset="0"/>
              </a:rPr>
              <a:t>Nail Products</a:t>
            </a:r>
            <a:endParaRPr lang="en-IN" dirty="0"/>
          </a:p>
        </p:txBody>
      </p:sp>
    </p:spTree>
    <p:extLst>
      <p:ext uri="{BB962C8B-B14F-4D97-AF65-F5344CB8AC3E}">
        <p14:creationId xmlns:p14="http://schemas.microsoft.com/office/powerpoint/2010/main" val="2505071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09A860-64C6-00CC-D989-0CA9429D85A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898DEF1-039F-2C3F-F50A-63A193BF018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0EB22A84-C298-3A5B-3326-653093697F4A}"/>
              </a:ext>
            </a:extLst>
          </p:cNvPr>
          <p:cNvSpPr txBox="1"/>
          <p:nvPr/>
        </p:nvSpPr>
        <p:spPr>
          <a:xfrm>
            <a:off x="335280" y="417065"/>
            <a:ext cx="11521440" cy="5078313"/>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Access full Report Description, TOC, Table of Figure, Chart, </a:t>
            </a:r>
            <a:r>
              <a:rPr lang="en-US" b="1" i="0" dirty="0" err="1">
                <a:solidFill>
                  <a:srgbClr val="222222"/>
                </a:solidFill>
                <a:effectLst/>
                <a:latin typeface="Verdana" panose="020B0604030504040204" pitchFamily="34" charset="0"/>
              </a:rPr>
              <a:t>etc</a:t>
            </a:r>
            <a:r>
              <a:rPr lang="en-US" b="1" i="0" dirty="0">
                <a:solidFill>
                  <a:srgbClr val="222222"/>
                </a:solidFill>
                <a:effectLst/>
                <a:latin typeface="Verdana" panose="020B0604030504040204" pitchFamily="34" charset="0"/>
              </a:rPr>
              <a:t>: </a:t>
            </a:r>
            <a:r>
              <a:rPr lang="en-US" b="1" i="0" u="none" strike="noStrike" dirty="0">
                <a:solidFill>
                  <a:srgbClr val="CC6611"/>
                </a:solidFill>
                <a:effectLst/>
                <a:latin typeface="Verdana" panose="020B0604030504040204" pitchFamily="34" charset="0"/>
                <a:hlinkClick r:id="rId2"/>
              </a:rPr>
              <a:t>https://www.marketstatsville.com/table-of-content/color-cosmetic-market</a:t>
            </a:r>
            <a:r>
              <a:rPr lang="en-US" b="1" i="0" dirty="0">
                <a:solidFill>
                  <a:srgbClr val="222222"/>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a:p>
            <a:pPr algn="l"/>
            <a:br>
              <a:rPr lang="en-US" dirty="0"/>
            </a:br>
            <a:r>
              <a:rPr lang="en-US" b="1" i="0" u="sng" dirty="0">
                <a:solidFill>
                  <a:srgbClr val="222222"/>
                </a:solidFill>
                <a:effectLst/>
                <a:latin typeface="Verdana" panose="020B0604030504040204" pitchFamily="34" charset="0"/>
              </a:rPr>
              <a:t>Major Key Players in the Hormone Replacement Therapy Market</a:t>
            </a:r>
          </a:p>
          <a:p>
            <a:pPr algn="l"/>
            <a:endParaRPr lang="en-US" b="1" i="0" dirty="0">
              <a:solidFill>
                <a:srgbClr val="222222"/>
              </a:solidFill>
              <a:effectLst/>
              <a:latin typeface="Verdana" panose="020B0604030504040204" pitchFamily="34" charset="0"/>
            </a:endParaRPr>
          </a:p>
          <a:p>
            <a:pPr algn="l"/>
            <a:r>
              <a:rPr lang="en-US" b="0" i="0" dirty="0">
                <a:solidFill>
                  <a:srgbClr val="222222"/>
                </a:solidFill>
                <a:effectLst/>
                <a:latin typeface="Verdana" panose="020B0604030504040204" pitchFamily="34" charset="0"/>
              </a:rPr>
              <a:t>The Color Cosmetic market is fragmented into a few major players and other local, small, and mid-sized manufacturers/providers, they are -</a:t>
            </a:r>
          </a:p>
          <a:p>
            <a:pPr algn="l"/>
            <a:r>
              <a:rPr lang="en-US" b="0" i="0" dirty="0">
                <a:solidFill>
                  <a:srgbClr val="222222"/>
                </a:solidFill>
                <a:effectLst/>
                <a:latin typeface="Verdana" panose="020B0604030504040204" pitchFamily="34" charset="0"/>
              </a:rPr>
              <a:t>The global color cosmetic market is mildly concentrated in nature with few numbers global players operating in the market such as </a:t>
            </a:r>
            <a:r>
              <a:rPr lang="en-US" b="0" i="0" u="none" strike="noStrike" dirty="0">
                <a:solidFill>
                  <a:srgbClr val="CC6611"/>
                </a:solidFill>
                <a:effectLst/>
                <a:latin typeface="Verdana" panose="020B0604030504040204" pitchFamily="34" charset="0"/>
                <a:hlinkClick r:id="rId3"/>
              </a:rPr>
              <a:t>Unilever N.V</a:t>
            </a:r>
            <a:r>
              <a:rPr lang="en-US" b="0" i="0" dirty="0">
                <a:solidFill>
                  <a:srgbClr val="222222"/>
                </a:solidFill>
                <a:effectLst/>
                <a:latin typeface="Verdana" panose="020B0604030504040204" pitchFamily="34" charset="0"/>
              </a:rPr>
              <a:t>., </a:t>
            </a:r>
            <a:r>
              <a:rPr lang="en-US" b="0" i="0" u="none" strike="noStrike" dirty="0" err="1">
                <a:solidFill>
                  <a:srgbClr val="CC6611"/>
                </a:solidFill>
                <a:effectLst/>
                <a:latin typeface="Verdana" panose="020B0604030504040204" pitchFamily="34" charset="0"/>
                <a:hlinkClick r:id="rId4"/>
              </a:rPr>
              <a:t>L’Oreal</a:t>
            </a:r>
            <a:r>
              <a:rPr lang="en-US" b="0" i="0" u="none" strike="noStrike" dirty="0">
                <a:solidFill>
                  <a:srgbClr val="CC6611"/>
                </a:solidFill>
                <a:effectLst/>
                <a:latin typeface="Verdana" panose="020B0604030504040204" pitchFamily="34" charset="0"/>
                <a:hlinkClick r:id="rId4"/>
              </a:rPr>
              <a:t> Group</a:t>
            </a:r>
            <a:r>
              <a:rPr lang="en-US" b="0" i="0" dirty="0">
                <a:solidFill>
                  <a:srgbClr val="222222"/>
                </a:solidFill>
                <a:effectLst/>
                <a:latin typeface="Verdana" panose="020B0604030504040204" pitchFamily="34" charset="0"/>
              </a:rPr>
              <a:t>, </a:t>
            </a:r>
            <a:r>
              <a:rPr lang="en-US" b="0" i="0" u="none" strike="noStrike" dirty="0">
                <a:solidFill>
                  <a:srgbClr val="CC6611"/>
                </a:solidFill>
                <a:effectLst/>
                <a:latin typeface="Verdana" panose="020B0604030504040204" pitchFamily="34" charset="0"/>
                <a:hlinkClick r:id="rId5"/>
              </a:rPr>
              <a:t>Avon Products</a:t>
            </a:r>
            <a:r>
              <a:rPr lang="en-US" b="0" i="0" dirty="0">
                <a:solidFill>
                  <a:srgbClr val="222222"/>
                </a:solidFill>
                <a:effectLst/>
                <a:latin typeface="Verdana" panose="020B0604030504040204" pitchFamily="34" charset="0"/>
              </a:rPr>
              <a:t>, Inc., The Estée Lauder Companies Inc., </a:t>
            </a:r>
            <a:r>
              <a:rPr lang="en-US" b="0" i="0" dirty="0" err="1">
                <a:solidFill>
                  <a:srgbClr val="222222"/>
                </a:solidFill>
                <a:effectLst/>
                <a:latin typeface="Verdana" panose="020B0604030504040204" pitchFamily="34" charset="0"/>
              </a:rPr>
              <a:t>Kryolan</a:t>
            </a:r>
            <a:r>
              <a:rPr lang="en-US" b="0" i="0" dirty="0">
                <a:solidFill>
                  <a:srgbClr val="222222"/>
                </a:solidFill>
                <a:effectLst/>
                <a:latin typeface="Verdana" panose="020B0604030504040204" pitchFamily="34" charset="0"/>
              </a:rPr>
              <a:t> Professional Make-Up, Shiseido Co. Ltd., </a:t>
            </a:r>
            <a:r>
              <a:rPr lang="en-US" b="0" i="0" dirty="0" err="1">
                <a:solidFill>
                  <a:srgbClr val="222222"/>
                </a:solidFill>
                <a:effectLst/>
                <a:latin typeface="Verdana" panose="020B0604030504040204" pitchFamily="34" charset="0"/>
              </a:rPr>
              <a:t>Chantecaille</a:t>
            </a:r>
            <a:r>
              <a:rPr lang="en-US" b="0" i="0" dirty="0">
                <a:solidFill>
                  <a:srgbClr val="222222"/>
                </a:solidFill>
                <a:effectLst/>
                <a:latin typeface="Verdana" panose="020B0604030504040204" pitchFamily="34" charset="0"/>
              </a:rPr>
              <a:t> </a:t>
            </a:r>
            <a:r>
              <a:rPr lang="en-US" b="0" i="0" dirty="0" err="1">
                <a:solidFill>
                  <a:srgbClr val="222222"/>
                </a:solidFill>
                <a:effectLst/>
                <a:latin typeface="Verdana" panose="020B0604030504040204" pitchFamily="34" charset="0"/>
              </a:rPr>
              <a:t>Beaute</a:t>
            </a:r>
            <a:r>
              <a:rPr lang="en-US" b="0" i="0" dirty="0">
                <a:solidFill>
                  <a:srgbClr val="222222"/>
                </a:solidFill>
                <a:effectLst/>
                <a:latin typeface="Verdana" panose="020B0604030504040204" pitchFamily="34" charset="0"/>
              </a:rPr>
              <a:t> Inc., Coty Inc., </a:t>
            </a:r>
            <a:r>
              <a:rPr lang="en-US" b="0" i="0" dirty="0" err="1">
                <a:solidFill>
                  <a:srgbClr val="222222"/>
                </a:solidFill>
                <a:effectLst/>
                <a:latin typeface="Verdana" panose="020B0604030504040204" pitchFamily="34" charset="0"/>
              </a:rPr>
              <a:t>Ciaté</a:t>
            </a:r>
            <a:r>
              <a:rPr lang="en-US" b="0" i="0" dirty="0">
                <a:solidFill>
                  <a:srgbClr val="222222"/>
                </a:solidFill>
                <a:effectLst/>
                <a:latin typeface="Verdana" panose="020B0604030504040204" pitchFamily="34" charset="0"/>
              </a:rPr>
              <a:t> London, and Revlon Inc, among others.  The other market players include Procter &amp; Gamble Co., Natura </a:t>
            </a:r>
            <a:r>
              <a:rPr lang="en-US" b="0" i="0" dirty="0" err="1">
                <a:solidFill>
                  <a:srgbClr val="222222"/>
                </a:solidFill>
                <a:effectLst/>
                <a:latin typeface="Verdana" panose="020B0604030504040204" pitchFamily="34" charset="0"/>
              </a:rPr>
              <a:t>Cosméticos</a:t>
            </a:r>
            <a:r>
              <a:rPr lang="en-US" b="0" i="0" dirty="0">
                <a:solidFill>
                  <a:srgbClr val="222222"/>
                </a:solidFill>
                <a:effectLst/>
                <a:latin typeface="Verdana" panose="020B0604030504040204" pitchFamily="34" charset="0"/>
              </a:rPr>
              <a:t> S.A., </a:t>
            </a:r>
            <a:r>
              <a:rPr lang="en-US" b="0" i="0" dirty="0" err="1">
                <a:solidFill>
                  <a:srgbClr val="222222"/>
                </a:solidFill>
                <a:effectLst/>
                <a:latin typeface="Verdana" panose="020B0604030504040204" pitchFamily="34" charset="0"/>
              </a:rPr>
              <a:t>AmorePacific</a:t>
            </a:r>
            <a:r>
              <a:rPr lang="en-US" b="0" i="0" dirty="0">
                <a:solidFill>
                  <a:srgbClr val="222222"/>
                </a:solidFill>
                <a:effectLst/>
                <a:latin typeface="Verdana" panose="020B0604030504040204" pitchFamily="34" charset="0"/>
              </a:rPr>
              <a:t> Corporation, The Colgate-Palmolive Company, Henkel AG &amp; Co. </a:t>
            </a:r>
            <a:r>
              <a:rPr lang="en-US" b="0" i="0" dirty="0" err="1">
                <a:solidFill>
                  <a:srgbClr val="222222"/>
                </a:solidFill>
                <a:effectLst/>
                <a:latin typeface="Verdana" panose="020B0604030504040204" pitchFamily="34" charset="0"/>
              </a:rPr>
              <a:t>KGaA</a:t>
            </a:r>
            <a:r>
              <a:rPr lang="en-US" b="0" i="0" dirty="0">
                <a:solidFill>
                  <a:srgbClr val="222222"/>
                </a:solidFill>
                <a:effectLst/>
                <a:latin typeface="Verdana" panose="020B0604030504040204" pitchFamily="34" charset="0"/>
              </a:rPr>
              <a:t>, Mary Kay Inc., L Brands Inc., and KOSÉ Corporation. These players have been adopting various winning strategies to gain higher shares or retain leading positions in the market.</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For Report Description: </a:t>
            </a:r>
            <a:r>
              <a:rPr lang="en-US" b="1" i="0" u="none" strike="noStrike" dirty="0">
                <a:solidFill>
                  <a:srgbClr val="CC6611"/>
                </a:solidFill>
                <a:effectLst/>
                <a:latin typeface="Verdana" panose="020B0604030504040204" pitchFamily="34" charset="0"/>
                <a:hlinkClick r:id="rId6"/>
              </a:rPr>
              <a:t>https://www.marketstatsville.com/color-cosmetic-market</a:t>
            </a:r>
            <a:r>
              <a:rPr lang="en-US" b="1" i="0" dirty="0">
                <a:solidFill>
                  <a:srgbClr val="222222"/>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674417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5454</TotalTime>
  <Words>1458</Words>
  <Application>Microsoft Office PowerPoint</Application>
  <PresentationFormat>Widescreen</PresentationFormat>
  <Paragraphs>68</Paragraphs>
  <Slides>8</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478</cp:revision>
  <dcterms:created xsi:type="dcterms:W3CDTF">2017-04-19T06:29:38Z</dcterms:created>
  <dcterms:modified xsi:type="dcterms:W3CDTF">2023-09-08T08:13:55Z</dcterms:modified>
</cp:coreProperties>
</file>