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21-10-2023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10/21/2023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10/21/2023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10/21/2023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condensing-unit-market?utm_source=Manjeet+Pulse+21+oct&amp;utm_medium=Manjeet" TargetMode="External"/><Relationship Id="rId2" Type="http://schemas.openxmlformats.org/officeDocument/2006/relationships/hyperlink" Target="https://www.marketstatsville.com/condensing-unit-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condensing-unit-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condensing-unit-market" TargetMode="External"/><Relationship Id="rId2" Type="http://schemas.openxmlformats.org/officeDocument/2006/relationships/hyperlink" Target="https://www.marketstatsville.com/table-of-content/condensing-unit-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Condensing Unit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Condensing Unit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Condensing Unit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632311"/>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Global Condensing Unit Market by Type (Air-cooled, Water-cooled), Application (Industrial, Commercial, Transportation), Function (Air Conditioning, Refrigeration, Heat Pumps), Compressor Type, by Region – Global Share and Forecast to 2030</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condensing unit market</a:t>
            </a:r>
            <a:r>
              <a:rPr lang="en-US" b="0" i="0" dirty="0">
                <a:solidFill>
                  <a:srgbClr val="5E5E5E"/>
                </a:solidFill>
                <a:effectLst/>
                <a:latin typeface="Verdana" panose="020B0604030504040204" pitchFamily="34" charset="0"/>
              </a:rPr>
              <a:t> size is expected to grow from </a:t>
            </a:r>
            <a:r>
              <a:rPr lang="en-US" b="1" i="0" dirty="0">
                <a:solidFill>
                  <a:srgbClr val="5E5E5E"/>
                </a:solidFill>
                <a:effectLst/>
                <a:latin typeface="Verdana" panose="020B0604030504040204" pitchFamily="34" charset="0"/>
              </a:rPr>
              <a:t>USD 38,451.7 million in 2021</a:t>
            </a:r>
            <a:r>
              <a:rPr lang="en-US" b="0" i="0" dirty="0">
                <a:solidFill>
                  <a:srgbClr val="5E5E5E"/>
                </a:solidFill>
                <a:effectLst/>
                <a:latin typeface="Verdana" panose="020B0604030504040204" pitchFamily="34" charset="0"/>
              </a:rPr>
              <a:t> to </a:t>
            </a:r>
            <a:r>
              <a:rPr lang="en-US" b="1" i="0" dirty="0">
                <a:solidFill>
                  <a:srgbClr val="5E5E5E"/>
                </a:solidFill>
                <a:effectLst/>
                <a:latin typeface="Verdana" panose="020B0604030504040204" pitchFamily="34" charset="0"/>
              </a:rPr>
              <a:t>USD 74,340.6 million by 2030</a:t>
            </a:r>
            <a:r>
              <a:rPr lang="en-US" b="0" i="0" dirty="0">
                <a:solidFill>
                  <a:srgbClr val="5E5E5E"/>
                </a:solidFill>
                <a:effectLst/>
                <a:latin typeface="Verdana" panose="020B0604030504040204" pitchFamily="34" charset="0"/>
              </a:rPr>
              <a:t>, at a </a:t>
            </a:r>
            <a:r>
              <a:rPr lang="en-US" b="1" i="0" dirty="0">
                <a:solidFill>
                  <a:srgbClr val="5E5E5E"/>
                </a:solidFill>
                <a:effectLst/>
                <a:latin typeface="Verdana" panose="020B0604030504040204" pitchFamily="34" charset="0"/>
              </a:rPr>
              <a:t>CAGR of 7.6%</a:t>
            </a:r>
            <a:r>
              <a:rPr lang="en-US" b="0" i="0" dirty="0">
                <a:solidFill>
                  <a:srgbClr val="5E5E5E"/>
                </a:solidFill>
                <a:effectLst/>
                <a:latin typeface="Verdana" panose="020B0604030504040204" pitchFamily="34" charset="0"/>
              </a:rPr>
              <a:t> from 2022 to 2030</a:t>
            </a:r>
            <a:endParaRPr lang="en-US" b="0" i="0" dirty="0">
              <a:solidFill>
                <a:srgbClr val="5E5E5E"/>
              </a:solidFill>
              <a:effectLst/>
              <a:latin typeface="Poppins" panose="00000500000000000000" pitchFamily="2" charset="0"/>
            </a:endParaRPr>
          </a:p>
          <a:p>
            <a:pPr algn="l" fontAlgn="base"/>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https://www.marketstatsville.com/request-sample/condensing-unit-market?utm_source=Manjeet+Pulse+21+oct&amp;utm_medium=Manjeet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77DCFE-92FE-7484-527C-5FB6FF13DB03}"/>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AB0FA48-96C4-E884-3CA6-00803698B851}"/>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C4D1978B-8B34-36F1-2D5C-C32016EF1970}"/>
              </a:ext>
            </a:extLst>
          </p:cNvPr>
          <p:cNvSpPr txBox="1"/>
          <p:nvPr/>
        </p:nvSpPr>
        <p:spPr>
          <a:xfrm>
            <a:off x="295421" y="520065"/>
            <a:ext cx="11619913" cy="5355312"/>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https://www.marketstatsville.com/buy-now/condensing-unit-market?opt=3338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Condensing Unit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Air-cooled condenser</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Water-cooled condenser</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Evaporative Condenser</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Function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Air Conditioning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Refrigeration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Heat Pumps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Compressor Type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Reciprocating Compressors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Screw Compressors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Rotary Compressors</a:t>
            </a:r>
            <a:endParaRPr lang="en-IN" dirty="0"/>
          </a:p>
        </p:txBody>
      </p:sp>
    </p:spTree>
    <p:extLst>
      <p:ext uri="{BB962C8B-B14F-4D97-AF65-F5344CB8AC3E}">
        <p14:creationId xmlns:p14="http://schemas.microsoft.com/office/powerpoint/2010/main" val="3383860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DDAD3C-2F33-F269-D46E-9F790E8EB8C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1073F5C-807B-3AF6-D6C7-3D716B9BA875}"/>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BDE9610F-7DF9-F573-EBF3-81188F0F7253}"/>
              </a:ext>
            </a:extLst>
          </p:cNvPr>
          <p:cNvSpPr txBox="1"/>
          <p:nvPr/>
        </p:nvSpPr>
        <p:spPr>
          <a:xfrm>
            <a:off x="328246" y="447378"/>
            <a:ext cx="11535507" cy="6186309"/>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By Application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Industrial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Commercial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Transportation</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https://www.marketstatsville.com/table-of-content/condensing-unit-market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IN" b="1" i="0" dirty="0">
                <a:solidFill>
                  <a:srgbClr val="1C1C1C"/>
                </a:solidFill>
                <a:effectLst/>
                <a:latin typeface="Verdana" panose="020B0604030504040204" pitchFamily="34" charset="0"/>
              </a:rPr>
              <a:t>Major key players in the global Condensing Unit market are: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Emerson Electric Co.</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Carrier Global Corporation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Danfoss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GEA Group </a:t>
            </a:r>
            <a:r>
              <a:rPr lang="en-IN" b="0" i="0" dirty="0" err="1">
                <a:solidFill>
                  <a:srgbClr val="5E5E5E"/>
                </a:solidFill>
                <a:effectLst/>
                <a:latin typeface="Verdana" panose="020B0604030504040204" pitchFamily="34" charset="0"/>
              </a:rPr>
              <a:t>Aktiengesellschaft</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Heatcraft Refrigeration Products LLC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Voltas Limited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Bitzer SE</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Advansor</a:t>
            </a:r>
            <a:r>
              <a:rPr lang="en-IN" b="0" i="0" dirty="0">
                <a:solidFill>
                  <a:srgbClr val="5E5E5E"/>
                </a:solidFill>
                <a:effectLst/>
                <a:latin typeface="Verdana" panose="020B0604030504040204" pitchFamily="34" charset="0"/>
              </a:rPr>
              <a:t> A/S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Blue Star</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Samsung</a:t>
            </a:r>
          </a:p>
          <a:p>
            <a:pPr algn="l" fontAlgn="base"/>
            <a:br>
              <a:rPr lang="en-IN" dirty="0"/>
            </a:br>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3"/>
              </a:rPr>
              <a:t>https://www.marketstatsville.com/condensing-unit-market</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2747898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5662</TotalTime>
  <Words>1345</Words>
  <Application>Microsoft Office PowerPoint</Application>
  <PresentationFormat>Widescreen</PresentationFormat>
  <Paragraphs>78</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539</cp:revision>
  <dcterms:created xsi:type="dcterms:W3CDTF">2017-04-19T06:29:38Z</dcterms:created>
  <dcterms:modified xsi:type="dcterms:W3CDTF">2023-10-21T12:59:12Z</dcterms:modified>
</cp:coreProperties>
</file>