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17-10-2023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10/17/2023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10/17/2023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10/17/2023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conductive-ink-market?utm_source=MAnjeet+Free+17+oct&amp;utm_medium=Manjeet" TargetMode="External"/><Relationship Id="rId2" Type="http://schemas.openxmlformats.org/officeDocument/2006/relationships/hyperlink" Target="https://www.marketstatsville.com/conductive-ink-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conductive-ink-market" TargetMode="External"/><Relationship Id="rId2" Type="http://schemas.openxmlformats.org/officeDocument/2006/relationships/hyperlink" Target="https://www.marketstatsville.com/buy-now/conductive-ink-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appliednanotech.net/" TargetMode="External"/><Relationship Id="rId2" Type="http://schemas.openxmlformats.org/officeDocument/2006/relationships/hyperlink" Target="https://www.dupont.com/" TargetMode="External"/><Relationship Id="rId1" Type="http://schemas.openxmlformats.org/officeDocument/2006/relationships/slideLayout" Target="../slideLayouts/slideLayout7.xml"/><Relationship Id="rId5" Type="http://schemas.openxmlformats.org/officeDocument/2006/relationships/hyperlink" Target="https://www.marketstatsville.com/conductive-ink-market" TargetMode="External"/><Relationship Id="rId4" Type="http://schemas.openxmlformats.org/officeDocument/2006/relationships/hyperlink" Target="https://www.ppg.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Conductive Ink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Conductive Ink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Conductive Ink Market Industry Size, Emerging Trends, Regions, Growth Insights, Opportunities, and Forecast By 2030</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355312"/>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Conductive Ink Market by Component (Solution, Service), by Waste Type (Solid Waste, Special Waste, E-Waste), by Smart Method (Collection, Processing, Disposal, Energy Recovery), by Application, by Region – Global Share and Forecast to 2033</a:t>
            </a:r>
          </a:p>
          <a:p>
            <a:pPr algn="l"/>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According to the Market Statsville Group (MSG), the </a:t>
            </a:r>
            <a:r>
              <a:rPr lang="en-US" b="0" i="0" dirty="0">
                <a:solidFill>
                  <a:srgbClr val="000000"/>
                </a:solidFill>
                <a:effectLst/>
                <a:latin typeface="Verdana" panose="020B0604030504040204" pitchFamily="34" charset="0"/>
                <a:hlinkClick r:id="rId2"/>
              </a:rPr>
              <a:t>global conductive ink market</a:t>
            </a:r>
            <a:r>
              <a:rPr lang="en-US" b="0" i="0" dirty="0">
                <a:solidFill>
                  <a:srgbClr val="000000"/>
                </a:solidFill>
                <a:effectLst/>
                <a:latin typeface="Verdana" panose="020B0604030504040204" pitchFamily="34" charset="0"/>
              </a:rPr>
              <a:t> size is expected to grow from </a:t>
            </a:r>
            <a:r>
              <a:rPr lang="en-US" b="1" i="0" dirty="0">
                <a:solidFill>
                  <a:srgbClr val="000000"/>
                </a:solidFill>
                <a:effectLst/>
                <a:latin typeface="Verdana" panose="020B0604030504040204" pitchFamily="34" charset="0"/>
              </a:rPr>
              <a:t>USD 2.63 billion in 2022</a:t>
            </a:r>
            <a:r>
              <a:rPr lang="en-US" b="0" i="0" dirty="0">
                <a:solidFill>
                  <a:srgbClr val="000000"/>
                </a:solidFill>
                <a:effectLst/>
                <a:latin typeface="Verdana" panose="020B0604030504040204" pitchFamily="34" charset="0"/>
              </a:rPr>
              <a:t> to </a:t>
            </a:r>
            <a:r>
              <a:rPr lang="en-US" b="1" i="0" dirty="0">
                <a:solidFill>
                  <a:srgbClr val="000000"/>
                </a:solidFill>
                <a:effectLst/>
                <a:latin typeface="Verdana" panose="020B0604030504040204" pitchFamily="34" charset="0"/>
              </a:rPr>
              <a:t>USD 4.00 billion by 2033</a:t>
            </a:r>
            <a:r>
              <a:rPr lang="en-US" b="0" i="0" dirty="0">
                <a:solidFill>
                  <a:srgbClr val="000000"/>
                </a:solidFill>
                <a:effectLst/>
                <a:latin typeface="Verdana" panose="020B0604030504040204" pitchFamily="34" charset="0"/>
              </a:rPr>
              <a:t>, at a </a:t>
            </a:r>
            <a:r>
              <a:rPr lang="en-US" b="1" i="0" dirty="0">
                <a:solidFill>
                  <a:srgbClr val="000000"/>
                </a:solidFill>
                <a:effectLst/>
                <a:latin typeface="Verdana" panose="020B0604030504040204" pitchFamily="34" charset="0"/>
              </a:rPr>
              <a:t>CAGR of 3.90%</a:t>
            </a:r>
            <a:r>
              <a:rPr lang="en-US" b="0" i="0" dirty="0">
                <a:solidFill>
                  <a:srgbClr val="000000"/>
                </a:solidFill>
                <a:effectLst/>
                <a:latin typeface="Verdana" panose="020B0604030504040204" pitchFamily="34" charset="0"/>
              </a:rPr>
              <a:t> from 2022 to 2030.</a:t>
            </a:r>
          </a:p>
          <a:p>
            <a:pPr algn="l"/>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https://www.marketstatsville.com/request-sample/conductive-ink-market?utm_source=MAnjeet+Free+17+oct&amp;utm_medium=Manjeet</a:t>
            </a:r>
            <a:r>
              <a:rPr lang="en-US" b="1" i="0" dirty="0">
                <a:solidFill>
                  <a:srgbClr val="000000"/>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9CB6B3-85CE-2080-CF8C-B4A2703CCAAC}"/>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42EF2030-F565-5C48-FA6A-9BC4BA007162}"/>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D437FDC8-4DDA-12A6-E7DB-1743CFA7F72F}"/>
              </a:ext>
            </a:extLst>
          </p:cNvPr>
          <p:cNvSpPr txBox="1"/>
          <p:nvPr/>
        </p:nvSpPr>
        <p:spPr>
          <a:xfrm>
            <a:off x="365760" y="797064"/>
            <a:ext cx="11437034" cy="5909310"/>
          </a:xfrm>
          <a:prstGeom prst="rect">
            <a:avLst/>
          </a:prstGeom>
          <a:noFill/>
        </p:spPr>
        <p:txBody>
          <a:bodyPr wrap="square">
            <a:spAutoFit/>
          </a:bodyPr>
          <a:lstStyle/>
          <a:p>
            <a:pPr algn="l"/>
            <a:r>
              <a:rPr lang="en-IN" b="1" i="0" dirty="0">
                <a:solidFill>
                  <a:srgbClr val="000000"/>
                </a:solidFill>
                <a:effectLst/>
                <a:latin typeface="Verdana" panose="020B0604030504040204" pitchFamily="34" charset="0"/>
              </a:rPr>
              <a:t>Direct Purchase Report: </a:t>
            </a:r>
            <a:r>
              <a:rPr lang="en-IN" b="1" i="0" dirty="0">
                <a:solidFill>
                  <a:srgbClr val="000000"/>
                </a:solidFill>
                <a:effectLst/>
                <a:latin typeface="Verdana" panose="020B0604030504040204" pitchFamily="34" charset="0"/>
                <a:hlinkClick r:id="rId2"/>
              </a:rPr>
              <a:t>https://www.marketstatsville.com/buy-now/conductive-ink-market?opt=3338</a:t>
            </a:r>
            <a:r>
              <a:rPr lang="en-IN" b="1" i="0" dirty="0">
                <a:solidFill>
                  <a:srgbClr val="000000"/>
                </a:solidFill>
                <a:effectLst/>
                <a:latin typeface="Verdana" panose="020B0604030504040204" pitchFamily="34" charset="0"/>
              </a:rPr>
              <a:t> </a:t>
            </a:r>
          </a:p>
          <a:p>
            <a:pPr algn="l"/>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Scope of the Global Conductive Ink Market</a:t>
            </a:r>
          </a:p>
          <a:p>
            <a:pPr algn="l"/>
            <a:endParaRPr lang="en-IN" b="1"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By Type Outlook (Sales, USD Million, 2017-2030)</a:t>
            </a:r>
          </a:p>
          <a:p>
            <a:pPr algn="l">
              <a:buFont typeface="Arial" panose="020B0604020202020204" pitchFamily="34" charset="0"/>
              <a:buChar char="•"/>
            </a:pPr>
            <a:r>
              <a:rPr lang="en-IN" b="0" i="0" dirty="0">
                <a:solidFill>
                  <a:srgbClr val="000000"/>
                </a:solidFill>
                <a:effectLst/>
                <a:latin typeface="Verdana" panose="020B0604030504040204" pitchFamily="34" charset="0"/>
              </a:rPr>
              <a:t>Silver inks</a:t>
            </a:r>
          </a:p>
          <a:p>
            <a:pPr algn="l">
              <a:buFont typeface="Arial" panose="020B0604020202020204" pitchFamily="34" charset="0"/>
              <a:buChar char="•"/>
            </a:pPr>
            <a:r>
              <a:rPr lang="en-IN" b="0" i="0" dirty="0">
                <a:solidFill>
                  <a:srgbClr val="000000"/>
                </a:solidFill>
                <a:effectLst/>
                <a:latin typeface="Verdana" panose="020B0604030504040204" pitchFamily="34" charset="0"/>
              </a:rPr>
              <a:t>Copper inks</a:t>
            </a:r>
          </a:p>
          <a:p>
            <a:pPr algn="l">
              <a:buFont typeface="Arial" panose="020B0604020202020204" pitchFamily="34" charset="0"/>
              <a:buChar char="•"/>
            </a:pPr>
            <a:r>
              <a:rPr lang="en-IN" b="0" i="0" dirty="0">
                <a:solidFill>
                  <a:srgbClr val="000000"/>
                </a:solidFill>
                <a:effectLst/>
                <a:latin typeface="Verdana" panose="020B0604030504040204" pitchFamily="34" charset="0"/>
              </a:rPr>
              <a:t>Carbon nanotube inks</a:t>
            </a:r>
          </a:p>
          <a:p>
            <a:pPr algn="l">
              <a:buFont typeface="Arial" panose="020B0604020202020204" pitchFamily="34" charset="0"/>
              <a:buChar char="•"/>
            </a:pPr>
            <a:r>
              <a:rPr lang="en-IN" b="0" i="0" dirty="0">
                <a:solidFill>
                  <a:srgbClr val="000000"/>
                </a:solidFill>
                <a:effectLst/>
                <a:latin typeface="Verdana" panose="020B0604030504040204" pitchFamily="34" charset="0"/>
              </a:rPr>
              <a:t>Carbon/graphene inks</a:t>
            </a:r>
          </a:p>
          <a:p>
            <a:pPr algn="l">
              <a:buFont typeface="Arial" panose="020B0604020202020204" pitchFamily="34" charset="0"/>
              <a:buChar char="•"/>
            </a:pPr>
            <a:r>
              <a:rPr lang="en-IN" b="0" i="0" dirty="0">
                <a:solidFill>
                  <a:srgbClr val="000000"/>
                </a:solidFill>
                <a:effectLst/>
                <a:latin typeface="Verdana" panose="020B0604030504040204" pitchFamily="34" charset="0"/>
              </a:rPr>
              <a:t>Conductive polymer</a:t>
            </a:r>
          </a:p>
          <a:p>
            <a:pPr algn="l">
              <a:buFont typeface="Arial" panose="020B0604020202020204" pitchFamily="34" charset="0"/>
              <a:buChar char="•"/>
            </a:pPr>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By Application Outlook (Sales, USD Million, 2017-2030)</a:t>
            </a:r>
          </a:p>
          <a:p>
            <a:pPr algn="l">
              <a:buFont typeface="Arial" panose="020B0604020202020204" pitchFamily="34" charset="0"/>
              <a:buChar char="•"/>
            </a:pPr>
            <a:r>
              <a:rPr lang="en-IN" b="0" i="0" dirty="0">
                <a:solidFill>
                  <a:srgbClr val="000000"/>
                </a:solidFill>
                <a:effectLst/>
                <a:latin typeface="Verdana" panose="020B0604030504040204" pitchFamily="34" charset="0"/>
              </a:rPr>
              <a:t>Photovoltaics</a:t>
            </a:r>
          </a:p>
          <a:p>
            <a:pPr algn="l">
              <a:buFont typeface="Arial" panose="020B0604020202020204" pitchFamily="34" charset="0"/>
              <a:buChar char="•"/>
            </a:pPr>
            <a:r>
              <a:rPr lang="en-IN" b="0" i="0" dirty="0">
                <a:solidFill>
                  <a:srgbClr val="000000"/>
                </a:solidFill>
                <a:effectLst/>
                <a:latin typeface="Verdana" panose="020B0604030504040204" pitchFamily="34" charset="0"/>
              </a:rPr>
              <a:t>Membrane Switches</a:t>
            </a:r>
          </a:p>
          <a:p>
            <a:pPr algn="l">
              <a:buFont typeface="Arial" panose="020B0604020202020204" pitchFamily="34" charset="0"/>
              <a:buChar char="•"/>
            </a:pPr>
            <a:r>
              <a:rPr lang="en-IN" b="0" i="0" dirty="0">
                <a:solidFill>
                  <a:srgbClr val="000000"/>
                </a:solidFill>
                <a:effectLst/>
                <a:latin typeface="Verdana" panose="020B0604030504040204" pitchFamily="34" charset="0"/>
              </a:rPr>
              <a:t>Displays</a:t>
            </a:r>
          </a:p>
          <a:p>
            <a:pPr algn="l">
              <a:buFont typeface="Arial" panose="020B0604020202020204" pitchFamily="34" charset="0"/>
              <a:buChar char="•"/>
            </a:pPr>
            <a:r>
              <a:rPr lang="en-IN" b="0" i="0" dirty="0">
                <a:solidFill>
                  <a:srgbClr val="000000"/>
                </a:solidFill>
                <a:effectLst/>
                <a:latin typeface="Verdana" panose="020B0604030504040204" pitchFamily="34" charset="0"/>
              </a:rPr>
              <a:t>RFID (Radio Frequency Identification)</a:t>
            </a:r>
          </a:p>
          <a:p>
            <a:pPr algn="l">
              <a:buFont typeface="Arial" panose="020B0604020202020204" pitchFamily="34" charset="0"/>
              <a:buChar char="•"/>
            </a:pPr>
            <a:endParaRPr lang="en-IN"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3"/>
              </a:rPr>
              <a:t>https://www.marketstatsville.com/table-of-content/conductive-ink-market</a:t>
            </a:r>
            <a:r>
              <a:rPr lang="en-US" b="1" i="0" dirty="0">
                <a:solidFill>
                  <a:srgbClr val="000000"/>
                </a:solidFill>
                <a:effectLst/>
                <a:latin typeface="Verdana" panose="020B0604030504040204" pitchFamily="34" charset="0"/>
              </a:rPr>
              <a:t> </a:t>
            </a:r>
            <a:br>
              <a:rPr lang="en-IN" dirty="0"/>
            </a:br>
            <a:endParaRPr lang="en-IN" dirty="0"/>
          </a:p>
        </p:txBody>
      </p:sp>
    </p:spTree>
    <p:extLst>
      <p:ext uri="{BB962C8B-B14F-4D97-AF65-F5344CB8AC3E}">
        <p14:creationId xmlns:p14="http://schemas.microsoft.com/office/powerpoint/2010/main" val="3194877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2A3357-A727-0E8B-CAFD-7ED6B093555D}"/>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4BC726EB-8123-CE72-DA15-B11CF49D99B9}"/>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ABBE45FF-C82E-4872-0665-DC2C30A8C301}"/>
              </a:ext>
            </a:extLst>
          </p:cNvPr>
          <p:cNvSpPr txBox="1"/>
          <p:nvPr/>
        </p:nvSpPr>
        <p:spPr>
          <a:xfrm>
            <a:off x="351691" y="520065"/>
            <a:ext cx="11493305" cy="5078313"/>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Major key players in the global Conductive Ink market are:</a:t>
            </a:r>
          </a:p>
          <a:p>
            <a:pPr algn="l"/>
            <a:endParaRPr lang="en-US" b="1"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2"/>
              </a:rPr>
              <a:t>DuPont</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rPr>
              <a:t>Vorbeck</a:t>
            </a:r>
            <a:r>
              <a:rPr lang="en-US" b="0" i="0" dirty="0">
                <a:solidFill>
                  <a:srgbClr val="000000"/>
                </a:solidFill>
                <a:effectLst/>
                <a:latin typeface="Verdana" panose="020B0604030504040204" pitchFamily="34" charset="0"/>
              </a:rPr>
              <a:t> Materials Corp.</a:t>
            </a: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3"/>
              </a:rPr>
              <a:t>Applied Nanotech Holdings, Inc.</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Sun Chemical Corporation</a:t>
            </a: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4"/>
              </a:rPr>
              <a:t>PPG Industries, Inc.</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Creative Materials, Inc</a:t>
            </a:r>
          </a:p>
          <a:p>
            <a:pPr algn="l">
              <a:buFont typeface="Arial" panose="020B0604020202020204" pitchFamily="34" charset="0"/>
              <a:buChar char="•"/>
            </a:pPr>
            <a:r>
              <a:rPr lang="en-US" b="0" i="0" dirty="0">
                <a:solidFill>
                  <a:srgbClr val="000000"/>
                </a:solidFill>
                <a:effectLst/>
                <a:latin typeface="Verdana" panose="020B0604030504040204" pitchFamily="34" charset="0"/>
              </a:rPr>
              <a:t>Poly-Ink</a:t>
            </a:r>
          </a:p>
          <a:p>
            <a:pPr algn="l">
              <a:buFont typeface="Arial" panose="020B0604020202020204" pitchFamily="34" charset="0"/>
              <a:buChar char="•"/>
            </a:pPr>
            <a:r>
              <a:rPr lang="en-US" b="0" i="0" dirty="0">
                <a:solidFill>
                  <a:srgbClr val="000000"/>
                </a:solidFill>
                <a:effectLst/>
                <a:latin typeface="Verdana" panose="020B0604030504040204" pitchFamily="34" charset="0"/>
              </a:rPr>
              <a:t>Henkel Ag &amp; Co. </a:t>
            </a:r>
            <a:r>
              <a:rPr lang="en-US" b="0" i="0" dirty="0" err="1">
                <a:solidFill>
                  <a:srgbClr val="000000"/>
                </a:solidFill>
                <a:effectLst/>
                <a:latin typeface="Verdana" panose="020B0604030504040204" pitchFamily="34" charset="0"/>
              </a:rPr>
              <a:t>KgaA</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rPr>
              <a:t>PChem</a:t>
            </a:r>
            <a:r>
              <a:rPr lang="en-US" b="0" i="0" dirty="0">
                <a:solidFill>
                  <a:srgbClr val="000000"/>
                </a:solidFill>
                <a:effectLst/>
                <a:latin typeface="Verdana" panose="020B0604030504040204" pitchFamily="34" charset="0"/>
              </a:rPr>
              <a:t> Associates, Inc.</a:t>
            </a:r>
          </a:p>
          <a:p>
            <a:pPr algn="l">
              <a:buFont typeface="Arial" panose="020B0604020202020204" pitchFamily="34" charset="0"/>
              <a:buChar char="•"/>
            </a:pPr>
            <a:r>
              <a:rPr lang="en-US" b="0" i="0" dirty="0" err="1">
                <a:solidFill>
                  <a:srgbClr val="000000"/>
                </a:solidFill>
                <a:effectLst/>
                <a:latin typeface="Verdana" panose="020B0604030504040204" pitchFamily="34" charset="0"/>
              </a:rPr>
              <a:t>omya</a:t>
            </a:r>
            <a:r>
              <a:rPr lang="en-US" b="0" i="0" dirty="0">
                <a:solidFill>
                  <a:srgbClr val="000000"/>
                </a:solidFill>
                <a:effectLst/>
                <a:latin typeface="Verdana" panose="020B0604030504040204" pitchFamily="34" charset="0"/>
              </a:rPr>
              <a:t> ag</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(Note: we include the maximum-to-maximum top/key companies in the final report with the recent development, partnership, and acquisition of the companies.)</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For Report Description: </a:t>
            </a:r>
            <a:r>
              <a:rPr lang="en-US" b="1" i="0" dirty="0">
                <a:solidFill>
                  <a:srgbClr val="000000"/>
                </a:solidFill>
                <a:effectLst/>
                <a:latin typeface="Verdana" panose="020B0604030504040204" pitchFamily="34" charset="0"/>
                <a:hlinkClick r:id="rId5"/>
              </a:rPr>
              <a:t>https://www.marketstatsville.com/conductive-ink-market</a:t>
            </a:r>
            <a:r>
              <a:rPr lang="en-US" b="1" i="0" dirty="0">
                <a:solidFill>
                  <a:srgbClr val="000000"/>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2440817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5615</TotalTime>
  <Words>1368</Words>
  <Application>Microsoft Office PowerPoint</Application>
  <PresentationFormat>Widescreen</PresentationFormat>
  <Paragraphs>77</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525</cp:revision>
  <dcterms:created xsi:type="dcterms:W3CDTF">2017-04-19T06:29:38Z</dcterms:created>
  <dcterms:modified xsi:type="dcterms:W3CDTF">2023-10-17T12:48:35Z</dcterms:modified>
</cp:coreProperties>
</file>