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31-10-2023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10/31/2023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onstruction-punch-list-software-market?utm_source=Manjeet+Free+31+oct&amp;utm_medium=Manjeet" TargetMode="External"/><Relationship Id="rId2" Type="http://schemas.openxmlformats.org/officeDocument/2006/relationships/hyperlink" Target="https://www.marketstatsville.com/construction-punch-list-softwar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construction-punch-list-software-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mailto:www.archisnapper.com" TargetMode="External"/><Relationship Id="rId2" Type="http://schemas.openxmlformats.org/officeDocument/2006/relationships/hyperlink" Target="https://www.marketstatsville.com/table-of-content/construction-punch-list-software-market" TargetMode="External"/><Relationship Id="rId1" Type="http://schemas.openxmlformats.org/officeDocument/2006/relationships/slideLayout" Target="../slideLayouts/slideLayout7.xml"/><Relationship Id="rId6" Type="http://schemas.openxmlformats.org/officeDocument/2006/relationships/hyperlink" Target="https://www.marketstatsville.com/construction-punch-list-software-market" TargetMode="External"/><Relationship Id="rId5" Type="http://schemas.openxmlformats.org/officeDocument/2006/relationships/hyperlink" Target="mailto:www.buildertrend.com" TargetMode="External"/><Relationship Id="rId4" Type="http://schemas.openxmlformats.org/officeDocument/2006/relationships/hyperlink" Target="mailto:www.autodesk.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Construction Punch List Software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Construction Punch List Software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Construction Punch List Software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Construction Punch List Software Market by Type, by Organizational Size (Small Business, Midsize Enterprise, Large Enterprise, Other), by Application (General contractors, Building owners, Independent construction managers, Sub-contractors, Others), and by Region – Global Share and Forecast to 2033</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construction punch list software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from </a:t>
            </a:r>
            <a:r>
              <a:rPr lang="en-US" b="1" i="0" dirty="0">
                <a:solidFill>
                  <a:srgbClr val="5E5E5E"/>
                </a:solidFill>
                <a:effectLst/>
                <a:latin typeface="Verdana" panose="020B0604030504040204" pitchFamily="34" charset="0"/>
              </a:rPr>
              <a:t>USD 330.06 million in 2022</a:t>
            </a:r>
            <a:r>
              <a:rPr lang="en-US" b="0" i="0" dirty="0">
                <a:solidFill>
                  <a:srgbClr val="5E5E5E"/>
                </a:solidFill>
                <a:effectLst/>
                <a:latin typeface="Verdana" panose="020B0604030504040204" pitchFamily="34" charset="0"/>
              </a:rPr>
              <a:t> to </a:t>
            </a:r>
            <a:r>
              <a:rPr lang="en-US" b="1" i="0" dirty="0">
                <a:solidFill>
                  <a:srgbClr val="5E5E5E"/>
                </a:solidFill>
                <a:effectLst/>
                <a:latin typeface="Verdana" panose="020B0604030504040204" pitchFamily="34" charset="0"/>
              </a:rPr>
              <a:t>USD 860.34 million by 2033</a:t>
            </a:r>
            <a:r>
              <a:rPr lang="en-US" b="0" i="0" dirty="0">
                <a:solidFill>
                  <a:srgbClr val="5E5E5E"/>
                </a:solidFill>
                <a:effectLst/>
                <a:latin typeface="Verdana" panose="020B0604030504040204" pitchFamily="34" charset="0"/>
              </a:rPr>
              <a:t>, growing at a </a:t>
            </a:r>
            <a:r>
              <a:rPr lang="en-US" b="1" i="0" dirty="0">
                <a:solidFill>
                  <a:srgbClr val="5E5E5E"/>
                </a:solidFill>
                <a:effectLst/>
                <a:latin typeface="Verdana" panose="020B0604030504040204" pitchFamily="34" charset="0"/>
              </a:rPr>
              <a:t>CAGR of 9.1%</a:t>
            </a:r>
            <a:r>
              <a:rPr lang="en-US" b="0" i="0" dirty="0">
                <a:solidFill>
                  <a:srgbClr val="5E5E5E"/>
                </a:solidFill>
                <a:effectLst/>
                <a:latin typeface="Verdana" panose="020B0604030504040204" pitchFamily="34" charset="0"/>
              </a:rPr>
              <a:t> from 2023 to 2033.</a:t>
            </a:r>
            <a:endParaRPr lang="en-US" b="0" i="0" dirty="0">
              <a:solidFill>
                <a:srgbClr val="5E5E5E"/>
              </a:solidFill>
              <a:effectLst/>
              <a:latin typeface="Poppins" panose="00000500000000000000" pitchFamily="2" charset="0"/>
            </a:endParaRPr>
          </a:p>
          <a:p>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https://www.marketstatsville.com/request-sample/construction-punch-list-software-market?utm_source=Manjeet+Free+31+oct&amp;utm_medium=Manjeet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2D60B9-1839-8C51-5838-AD407D3F000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89C11990-7E3E-A6C0-D9A5-D2D3F2E5ABA3}"/>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0B88FD17-3D63-FE90-84B8-D1A28FBACEB6}"/>
              </a:ext>
            </a:extLst>
          </p:cNvPr>
          <p:cNvSpPr txBox="1"/>
          <p:nvPr/>
        </p:nvSpPr>
        <p:spPr>
          <a:xfrm>
            <a:off x="293077" y="645672"/>
            <a:ext cx="11605846"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https://www.marketstatsville.com/buy-now/construction-punch-list-software-market?opt=3338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Construction Punch List Software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iOS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Android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Windows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r>
              <a:rPr lang="en-US" b="1" i="0" dirty="0">
                <a:solidFill>
                  <a:srgbClr val="1C1C1C"/>
                </a:solidFill>
                <a:effectLst/>
                <a:latin typeface="Verdana" panose="020B0604030504040204" pitchFamily="34" charset="0"/>
              </a:rPr>
              <a:t>By Organizational Size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Small Business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Midsize Enterprise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Large Enterprise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a:t>
            </a: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General contractors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Building owners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Independent construction managers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Sub-contractors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473484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4C03B6-738F-FFB9-019D-7CDB11ABCD4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D3632F1-886C-E216-AF73-C32C07B02BCA}"/>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6C204447-3D3A-E1C7-49A9-3EBC6AD0E110}"/>
              </a:ext>
            </a:extLst>
          </p:cNvPr>
          <p:cNvSpPr txBox="1"/>
          <p:nvPr/>
        </p:nvSpPr>
        <p:spPr>
          <a:xfrm>
            <a:off x="321212" y="391107"/>
            <a:ext cx="11549575" cy="6186309"/>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https://www.marketstatsville.com/table-of-content/construction-punch-list-software-market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IN" b="1" dirty="0">
                <a:solidFill>
                  <a:srgbClr val="1C1C1C"/>
                </a:solidFill>
                <a:effectLst/>
                <a:latin typeface="Verdana" panose="020B0604030504040204" pitchFamily="34" charset="0"/>
              </a:rPr>
              <a:t>Major key players in the global Construction Punch List Software market are:</a:t>
            </a:r>
          </a:p>
          <a:p>
            <a:pPr fontAlgn="base">
              <a:buFont typeface="Arial" panose="020B0604020202020204" pitchFamily="34" charset="0"/>
              <a:buChar char="•"/>
            </a:pPr>
            <a:r>
              <a:rPr lang="en-IN" b="0" i="0" u="none" strike="noStrike" dirty="0" err="1">
                <a:solidFill>
                  <a:srgbClr val="003D78"/>
                </a:solidFill>
                <a:effectLst/>
                <a:latin typeface="Verdana" panose="020B0604030504040204" pitchFamily="34" charset="0"/>
                <a:hlinkClick r:id="rId3"/>
              </a:rPr>
              <a:t>ArchiSnapper</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4"/>
              </a:rPr>
              <a:t>Autodesk Inc.</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u="none" strike="noStrike" dirty="0" err="1">
                <a:solidFill>
                  <a:srgbClr val="003D78"/>
                </a:solidFill>
                <a:effectLst/>
                <a:latin typeface="Verdana" panose="020B0604030504040204" pitchFamily="34" charset="0"/>
                <a:hlinkClick r:id="rId5"/>
              </a:rPr>
              <a:t>Buildertrend</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Fieldwire</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FinishLine</a:t>
            </a:r>
            <a:r>
              <a:rPr lang="en-IN" b="0" i="0" dirty="0">
                <a:solidFill>
                  <a:srgbClr val="5E5E5E"/>
                </a:solidFill>
                <a:effectLst/>
                <a:latin typeface="Verdana" panose="020B0604030504040204" pitchFamily="34" charset="0"/>
              </a:rPr>
              <a:t> Punch List Management Software for Construction</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Procore Technologies Inc.</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Fieldlens</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Alpha Software Corporation</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Buildup. A Stanley Black &amp; Decker Company</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IssMan</a:t>
            </a:r>
            <a:r>
              <a:rPr lang="en-IN" b="0" i="0" dirty="0">
                <a:solidFill>
                  <a:srgbClr val="5E5E5E"/>
                </a:solidFill>
                <a:effectLst/>
                <a:latin typeface="Verdana" panose="020B0604030504040204" pitchFamily="34" charset="0"/>
              </a:rPr>
              <a:t> Punch List and Snagging App</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Viewpoint, Inc.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UDA Technologies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YSL Solution</a:t>
            </a:r>
          </a:p>
          <a:p>
            <a:endParaRPr lang="en-IN" b="0" dirty="0">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6"/>
              </a:rPr>
              <a:t>https://www.marketstatsville.com/construction-punch-list-software-market</a:t>
            </a:r>
            <a:r>
              <a:rPr lang="en-US" b="1" i="0" dirty="0">
                <a:solidFill>
                  <a:srgbClr val="5E5E5E"/>
                </a:solidFill>
                <a:effectLst/>
                <a:latin typeface="Verdana" panose="020B0604030504040204" pitchFamily="34" charset="0"/>
              </a:rPr>
              <a:t> </a:t>
            </a:r>
            <a:br>
              <a:rPr lang="en-IN" b="0" dirty="0">
                <a:effectLst/>
                <a:latin typeface="Verdana" panose="020B0604030504040204" pitchFamily="34" charset="0"/>
              </a:rPr>
            </a:br>
            <a:endParaRPr lang="en-IN" dirty="0"/>
          </a:p>
        </p:txBody>
      </p:sp>
    </p:spTree>
    <p:extLst>
      <p:ext uri="{BB962C8B-B14F-4D97-AF65-F5344CB8AC3E}">
        <p14:creationId xmlns:p14="http://schemas.microsoft.com/office/powerpoint/2010/main" val="2633596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5708</TotalTime>
  <Words>1340</Words>
  <Application>Microsoft Office PowerPoint</Application>
  <PresentationFormat>Widescreen</PresentationFormat>
  <Paragraphs>80</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552</cp:revision>
  <dcterms:created xsi:type="dcterms:W3CDTF">2017-04-19T06:29:38Z</dcterms:created>
  <dcterms:modified xsi:type="dcterms:W3CDTF">2023-10-31T13:46:37Z</dcterms:modified>
</cp:coreProperties>
</file>