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16-11-2023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11/16/2023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11/16/2023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11/16/2023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container-shipping-market?utm_source=Manjeet+Free+15+Nov&amp;utm_medium=Manjeet" TargetMode="External"/><Relationship Id="rId2" Type="http://schemas.openxmlformats.org/officeDocument/2006/relationships/hyperlink" Target="https://www.marketstatsville.com/container-shipping-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container-shipping-market?opt=3338&amp;utm_source=Manjeet+Free+15+Nov&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bulkhaulglobal.com/services/" TargetMode="External"/><Relationship Id="rId2" Type="http://schemas.openxmlformats.org/officeDocument/2006/relationships/hyperlink" Target="https://www.marketstatsville.com/table-of-content/container-shipping-market" TargetMode="External"/><Relationship Id="rId1" Type="http://schemas.openxmlformats.org/officeDocument/2006/relationships/slideLayout" Target="../slideLayouts/slideLayout7.xml"/><Relationship Id="rId5" Type="http://schemas.openxmlformats.org/officeDocument/2006/relationships/hyperlink" Target="https://www.maersk.com/tracking/" TargetMode="External"/><Relationship Id="rId4" Type="http://schemas.openxmlformats.org/officeDocument/2006/relationships/hyperlink" Target="https://www.bnhgastanksindia.com/"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container-shipping-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Container Shipping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2024-2033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Container Shipping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Container Shipping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5355312"/>
          </a:xfrm>
          <a:prstGeom prst="rect">
            <a:avLst/>
          </a:prstGeom>
          <a:noFill/>
        </p:spPr>
        <p:txBody>
          <a:bodyPr wrap="square">
            <a:spAutoFit/>
          </a:bodyPr>
          <a:lstStyle/>
          <a:p>
            <a:pPr algn="l"/>
            <a:r>
              <a:rPr lang="en-US" dirty="0">
                <a:solidFill>
                  <a:srgbClr val="000000"/>
                </a:solidFill>
                <a:latin typeface="Verdana" panose="020B0604030504040204" pitchFamily="34" charset="0"/>
              </a:rPr>
              <a:t>Container Shipping Market by Size (Small Containers, Large Containers, High Cube Containers), by Type (General Container Shipping and Reefer Container Shipping), by Application (Food &amp; Beverages, Consumer Goods, Healthcare, Industrial Products), by Region – Global Share and Forecast to 2033</a:t>
            </a:r>
          </a:p>
          <a:p>
            <a:pPr algn="l"/>
            <a:endParaRPr lang="en-US" dirty="0">
              <a:solidFill>
                <a:srgbClr val="000000"/>
              </a:solidFill>
              <a:latin typeface="Verdana" panose="020B0604030504040204" pitchFamily="34" charset="0"/>
            </a:endParaRPr>
          </a:p>
          <a:p>
            <a:pPr algn="l" fontAlgn="base"/>
            <a:r>
              <a:rPr lang="en-US" b="0" i="0" dirty="0">
                <a:solidFill>
                  <a:srgbClr val="5E5E5E"/>
                </a:solidFill>
                <a:effectLst/>
                <a:latin typeface="Poppins" panose="00000500000000000000" pitchFamily="2" charset="0"/>
              </a:rPr>
              <a:t>According to the Market Statsville Group (MSG), the </a:t>
            </a:r>
            <a:r>
              <a:rPr lang="en-US" b="0" i="0" u="none" strike="noStrike" dirty="0">
                <a:solidFill>
                  <a:srgbClr val="003D78"/>
                </a:solidFill>
                <a:effectLst/>
                <a:latin typeface="Poppins" panose="00000500000000000000" pitchFamily="2" charset="0"/>
                <a:hlinkClick r:id="rId2"/>
              </a:rPr>
              <a:t>global container shipping market</a:t>
            </a:r>
            <a:r>
              <a:rPr lang="en-US" b="1" i="0" dirty="0">
                <a:solidFill>
                  <a:srgbClr val="5E5E5E"/>
                </a:solidFill>
                <a:effectLst/>
                <a:latin typeface="Poppins" panose="00000500000000000000" pitchFamily="2" charset="0"/>
              </a:rPr>
              <a:t> </a:t>
            </a:r>
            <a:r>
              <a:rPr lang="en-US" b="0" i="0" dirty="0">
                <a:solidFill>
                  <a:srgbClr val="5E5E5E"/>
                </a:solidFill>
                <a:effectLst/>
                <a:latin typeface="Poppins" panose="00000500000000000000" pitchFamily="2" charset="0"/>
              </a:rPr>
              <a:t>size is expected to grow around </a:t>
            </a:r>
            <a:r>
              <a:rPr lang="en-US" b="1" i="0" dirty="0">
                <a:solidFill>
                  <a:srgbClr val="5E5E5E"/>
                </a:solidFill>
                <a:effectLst/>
                <a:latin typeface="Poppins" panose="00000500000000000000" pitchFamily="2" charset="0"/>
              </a:rPr>
              <a:t>USD 15,451.4 million by 2033</a:t>
            </a:r>
            <a:r>
              <a:rPr lang="en-US" b="0" i="0" dirty="0">
                <a:solidFill>
                  <a:srgbClr val="5E5E5E"/>
                </a:solidFill>
                <a:effectLst/>
                <a:latin typeface="Poppins" panose="00000500000000000000" pitchFamily="2" charset="0"/>
              </a:rPr>
              <a:t>, at a </a:t>
            </a:r>
            <a:r>
              <a:rPr lang="en-US" b="1" i="0" dirty="0">
                <a:solidFill>
                  <a:srgbClr val="5E5E5E"/>
                </a:solidFill>
                <a:effectLst/>
                <a:latin typeface="Poppins" panose="00000500000000000000" pitchFamily="2" charset="0"/>
              </a:rPr>
              <a:t>CAGR of 4.1</a:t>
            </a:r>
            <a:r>
              <a:rPr lang="en-US" b="1" i="0" dirty="0">
                <a:solidFill>
                  <a:srgbClr val="5E5E5E"/>
                </a:solidFill>
                <a:effectLst/>
                <a:latin typeface="Verdana" panose="020B0604030504040204" pitchFamily="34" charset="0"/>
              </a:rPr>
              <a:t>%</a:t>
            </a:r>
            <a:r>
              <a:rPr lang="en-US" b="0" i="0" dirty="0">
                <a:solidFill>
                  <a:srgbClr val="5E5E5E"/>
                </a:solidFill>
                <a:effectLst/>
                <a:latin typeface="Poppins" panose="00000500000000000000" pitchFamily="2" charset="0"/>
              </a:rPr>
              <a:t> from 2023 to 2033.</a:t>
            </a:r>
          </a:p>
          <a:p>
            <a:pPr algn="l" fontAlgn="base"/>
            <a:endParaRPr lang="en-US" b="0" i="0" dirty="0">
              <a:solidFill>
                <a:srgbClr val="5E5E5E"/>
              </a:solidFill>
              <a:effectLst/>
              <a:latin typeface="Poppins" panose="00000500000000000000" pitchFamily="2" charset="0"/>
            </a:endParaRPr>
          </a:p>
          <a:p>
            <a:pPr algn="l" fontAlgn="base"/>
            <a:r>
              <a:rPr lang="en-US" b="0" i="0" dirty="0">
                <a:solidFill>
                  <a:srgbClr val="5E5E5E"/>
                </a:solidFill>
                <a:effectLst/>
                <a:latin typeface="Verdana" panose="020B0604030504040204" pitchFamily="34" charset="0"/>
              </a:rPr>
              <a:t>A newly published report by Market Statsville Group (MSG), titled Global Container Shipping Market provides an exhaustive analysis of significant industry insights and historical and projected global market figures. MSG expects the global Container Shipping market will showcase an impressive CAGR from 2024 to 2033. The comprehensive Container Shipping market research study highlights market dynamics, value chain analysis, regulatory framework, growing investment hotspots, competitive landscape, geographical landscape, and extensive market segments.</a:t>
            </a:r>
          </a:p>
          <a:p>
            <a:pPr algn="l" fontAlgn="base"/>
            <a:br>
              <a:rPr lang="en-US" dirty="0"/>
            </a:br>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https://www.marketstatsville.com/request-sample/container-shipping-market?utm_source=Manjeet+Free+15+Nov&amp;utm_medium=Manjeet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D4C22E-A540-9A93-3238-ACA974B8FEA8}"/>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B0684787-8FD6-88B7-21E6-4B43D865B57A}"/>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22FAA492-1801-9830-37F1-0CE437C35FAD}"/>
              </a:ext>
            </a:extLst>
          </p:cNvPr>
          <p:cNvSpPr txBox="1"/>
          <p:nvPr/>
        </p:nvSpPr>
        <p:spPr>
          <a:xfrm>
            <a:off x="271975" y="725551"/>
            <a:ext cx="11648049" cy="5632311"/>
          </a:xfrm>
          <a:prstGeom prst="rect">
            <a:avLst/>
          </a:prstGeom>
          <a:noFill/>
        </p:spPr>
        <p:txBody>
          <a:bodyPr wrap="square">
            <a:spAutoFit/>
          </a:bodyPr>
          <a:lstStyle/>
          <a:p>
            <a:pPr algn="l" fontAlgn="base"/>
            <a:r>
              <a:rPr lang="en-US" b="0" i="0" dirty="0">
                <a:solidFill>
                  <a:srgbClr val="5E5E5E"/>
                </a:solidFill>
                <a:effectLst/>
                <a:latin typeface="Verdana" panose="020B0604030504040204" pitchFamily="34" charset="0"/>
              </a:rPr>
              <a:t>This report contains the historic, present, and forecast analysis of the Container Shipping market at segmental, regional, and country-level, including the following market information: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Global Container Shipping Market Revenue, 2018-2023, 2024-2033, (US$ Millions)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Global Container Shipping Market Sales Volume, 2018-2023, 2024-2033, (Units)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Share of the top five Container Shipping companies in 2023 (%)</a:t>
            </a:r>
          </a:p>
          <a:p>
            <a:pPr algn="l" fontAlgn="base"/>
            <a:br>
              <a:rPr lang="en-US" dirty="0"/>
            </a:br>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https://www.marketstatsville.com/buy-now/container-shipping-market?opt=3338&amp;utm_source=Manjeet+Free+15+Nov&amp;utm_medium=Manjeet</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Container Shipping Market Segments Covered in this report are:</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Size Outlook (Sales, USD Billion,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Small Containers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Large Containers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High Cube Containers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By Type Outlook (Sales, USD Billion, 2019-2033)</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General Container Shipping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Reefer Container Shipping  </a:t>
            </a:r>
            <a:endParaRPr lang="en-IN" dirty="0"/>
          </a:p>
        </p:txBody>
      </p:sp>
    </p:spTree>
    <p:extLst>
      <p:ext uri="{BB962C8B-B14F-4D97-AF65-F5344CB8AC3E}">
        <p14:creationId xmlns:p14="http://schemas.microsoft.com/office/powerpoint/2010/main" val="3150833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8AA39C-7ECC-99AF-7BA6-00F7864E6204}"/>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F58FF1A1-F1BB-D691-E7DC-F0CB08F15E08}"/>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DB3BF2D6-80D3-E5A9-BD23-F90BA5B6A536}"/>
              </a:ext>
            </a:extLst>
          </p:cNvPr>
          <p:cNvSpPr txBox="1"/>
          <p:nvPr/>
        </p:nvSpPr>
        <p:spPr>
          <a:xfrm>
            <a:off x="291318" y="299166"/>
            <a:ext cx="11609363" cy="5632311"/>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By Application Outlook (Sales, USD Billion,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Food &amp; Beverages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Consumer Goods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Healthcare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Industrial Products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Vehicle Transport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https://www.marketstatsville.com/table-of-content/container-shipping-market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fontAlgn="base"/>
            <a:br>
              <a:rPr lang="en-US" dirty="0"/>
            </a:br>
            <a:r>
              <a:rPr lang="en-IN" b="1" dirty="0">
                <a:solidFill>
                  <a:srgbClr val="1C1C1C"/>
                </a:solidFill>
                <a:effectLst/>
                <a:latin typeface="Verdana" panose="020B0604030504040204" pitchFamily="34" charset="0"/>
              </a:rPr>
              <a:t>The key companies covered in the market report are:</a:t>
            </a:r>
          </a:p>
          <a:p>
            <a:pPr fontAlgn="base"/>
            <a:endParaRPr lang="en-IN" b="1" dirty="0">
              <a:solidFill>
                <a:srgbClr val="1C1C1C"/>
              </a:solidFill>
              <a:effectLst/>
              <a:latin typeface="Verdana" panose="020B0604030504040204" pitchFamily="34" charset="0"/>
            </a:endParaRPr>
          </a:p>
          <a:p>
            <a:pPr fontAlgn="base">
              <a:buFont typeface="Arial" panose="020B0604020202020204" pitchFamily="34" charset="0"/>
              <a:buChar char="•"/>
            </a:pPr>
            <a:r>
              <a:rPr lang="en-IN" b="0" i="0" u="none" strike="noStrike" dirty="0" err="1">
                <a:solidFill>
                  <a:srgbClr val="003D78"/>
                </a:solidFill>
                <a:effectLst/>
                <a:latin typeface="Verdana" panose="020B0604030504040204" pitchFamily="34" charset="0"/>
                <a:hlinkClick r:id="rId3"/>
              </a:rPr>
              <a:t>Bulkhaul</a:t>
            </a:r>
            <a:r>
              <a:rPr lang="en-IN" b="0" i="0" u="none" strike="noStrike" dirty="0">
                <a:solidFill>
                  <a:srgbClr val="003D78"/>
                </a:solidFill>
                <a:effectLst/>
                <a:latin typeface="Verdana" panose="020B0604030504040204" pitchFamily="34" charset="0"/>
                <a:hlinkClick r:id="rId3"/>
              </a:rPr>
              <a:t> Limited</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Bertschi</a:t>
            </a:r>
            <a:r>
              <a:rPr lang="en-IN" b="0" i="0" dirty="0">
                <a:solidFill>
                  <a:srgbClr val="5E5E5E"/>
                </a:solidFill>
                <a:effectLst/>
                <a:latin typeface="Verdana" panose="020B0604030504040204" pitchFamily="34" charset="0"/>
              </a:rPr>
              <a:t> AG</a:t>
            </a:r>
          </a:p>
          <a:p>
            <a:pPr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4"/>
              </a:rPr>
              <a:t>BNH Gas Tanks</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Danteco</a:t>
            </a:r>
            <a:r>
              <a:rPr lang="en-IN" b="0" i="0" dirty="0">
                <a:solidFill>
                  <a:srgbClr val="5E5E5E"/>
                </a:solidFill>
                <a:effectLst/>
                <a:latin typeface="Verdana" panose="020B0604030504040204" pitchFamily="34" charset="0"/>
              </a:rPr>
              <a:t> Industries BV</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NewPort</a:t>
            </a:r>
            <a:r>
              <a:rPr lang="en-IN" b="0" i="0" dirty="0">
                <a:solidFill>
                  <a:srgbClr val="5E5E5E"/>
                </a:solidFill>
                <a:effectLst/>
                <a:latin typeface="Verdana" panose="020B0604030504040204" pitchFamily="34" charset="0"/>
              </a:rPr>
              <a:t> Tank</a:t>
            </a:r>
          </a:p>
          <a:p>
            <a:pPr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5"/>
              </a:rPr>
              <a:t>A.P. Moller - Maersk</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China International Marine Containers (Group) Ltd</a:t>
            </a:r>
            <a:endParaRPr lang="en-IN" dirty="0"/>
          </a:p>
        </p:txBody>
      </p:sp>
    </p:spTree>
    <p:extLst>
      <p:ext uri="{BB962C8B-B14F-4D97-AF65-F5344CB8AC3E}">
        <p14:creationId xmlns:p14="http://schemas.microsoft.com/office/powerpoint/2010/main" val="1081928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0FDE33-207B-ABA0-F1B3-AC794805A0BB}"/>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284D5EF3-CEC2-942D-E517-B9B0CDFB07B3}"/>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E50CFBAC-A7AF-0177-67A7-959FDB1C096E}"/>
              </a:ext>
            </a:extLst>
          </p:cNvPr>
          <p:cNvSpPr txBox="1"/>
          <p:nvPr/>
        </p:nvSpPr>
        <p:spPr>
          <a:xfrm>
            <a:off x="267285" y="1628061"/>
            <a:ext cx="11563643" cy="3693319"/>
          </a:xfrm>
          <a:prstGeom prst="rect">
            <a:avLst/>
          </a:prstGeom>
          <a:noFill/>
        </p:spPr>
        <p:txBody>
          <a:bodyPr wrap="square">
            <a:spAutoFit/>
          </a:bodyPr>
          <a:lstStyle/>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COSCO SHIPPING Development Co., Ltd.</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CXIC Group</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Singamas</a:t>
            </a:r>
            <a:r>
              <a:rPr lang="en-IN" b="0" i="0" dirty="0">
                <a:solidFill>
                  <a:srgbClr val="5E5E5E"/>
                </a:solidFill>
                <a:effectLst/>
                <a:latin typeface="Verdana" panose="020B0604030504040204" pitchFamily="34" charset="0"/>
              </a:rPr>
              <a:t> Container Holdings Limited</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TLS Offshore Containers/TLS Special Containers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W&amp;K Containers, Inc.</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Thurston Group Limited</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OEG</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Sea Box, Inc.</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IWES LTD.</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Norcomp</a:t>
            </a:r>
            <a:r>
              <a:rPr lang="en-IN" b="0" i="0" dirty="0">
                <a:solidFill>
                  <a:srgbClr val="5E5E5E"/>
                </a:solidFill>
                <a:effectLst/>
                <a:latin typeface="Verdana" panose="020B0604030504040204" pitchFamily="34" charset="0"/>
              </a:rPr>
              <a:t> Nordic AB</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1" i="0" dirty="0">
                <a:solidFill>
                  <a:srgbClr val="5E5E5E"/>
                </a:solidFill>
                <a:effectLst/>
                <a:latin typeface="Verdana" panose="020B0604030504040204" pitchFamily="34" charset="0"/>
              </a:rPr>
              <a:t>Request For Report Description: </a:t>
            </a:r>
            <a:r>
              <a:rPr lang="en-IN" b="1" i="0" u="none" strike="noStrike" dirty="0">
                <a:solidFill>
                  <a:srgbClr val="003D78"/>
                </a:solidFill>
                <a:effectLst/>
                <a:latin typeface="Verdana" panose="020B0604030504040204" pitchFamily="34" charset="0"/>
                <a:hlinkClick r:id="rId2"/>
              </a:rPr>
              <a:t>https://www.marketstatsville.com/container-shipping-market</a:t>
            </a:r>
            <a:endParaRPr lang="en-IN"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1790663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5800</TotalTime>
  <Words>1455</Words>
  <Application>Microsoft Office PowerPoint</Application>
  <PresentationFormat>Widescreen</PresentationFormat>
  <Paragraphs>89</Paragraphs>
  <Slides>9</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9</vt:i4>
      </vt:variant>
    </vt:vector>
  </HeadingPairs>
  <TitlesOfParts>
    <vt:vector size="23"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580</cp:revision>
  <dcterms:created xsi:type="dcterms:W3CDTF">2017-04-19T06:29:38Z</dcterms:created>
  <dcterms:modified xsi:type="dcterms:W3CDTF">2023-11-16T10:30:47Z</dcterms:modified>
</cp:coreProperties>
</file>