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23-09-2023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9/23/2023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9/23/2023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9/23/2023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container-yard-crane-market" TargetMode="External"/><Relationship Id="rId2" Type="http://schemas.openxmlformats.org/officeDocument/2006/relationships/hyperlink" Target="https://www.marketstatsville.com/container-yard-crane-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rubber-gloves-market" TargetMode="External"/><Relationship Id="rId2" Type="http://schemas.openxmlformats.org/officeDocument/2006/relationships/hyperlink" Target="https://www.marketstatsville.com/buy-now/container-yard-crane-market?opt=3338" TargetMode="External"/><Relationship Id="rId1" Type="http://schemas.openxmlformats.org/officeDocument/2006/relationships/slideLayout" Target="../slideLayouts/slideLayout7.xml"/><Relationship Id="rId4" Type="http://schemas.openxmlformats.org/officeDocument/2006/relationships/hyperlink" Target="https://www.marketstatsville.com/table-of-content/container-yard-crane-market"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jasoindustrial.com/en-in/" TargetMode="External"/><Relationship Id="rId2" Type="http://schemas.openxmlformats.org/officeDocument/2006/relationships/hyperlink" Target="https://www.konecranes.com/en-in" TargetMode="External"/><Relationship Id="rId1" Type="http://schemas.openxmlformats.org/officeDocument/2006/relationships/slideLayout" Target="../slideLayouts/slideLayout7.xml"/><Relationship Id="rId5" Type="http://schemas.openxmlformats.org/officeDocument/2006/relationships/hyperlink" Target="https://www.marketstatsville.com/container-yard-crane-market" TargetMode="External"/><Relationship Id="rId4" Type="http://schemas.openxmlformats.org/officeDocument/2006/relationships/hyperlink" Target="https://mi-jack.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107995" y="4584027"/>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Container Yard Crane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2022-2033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Container Yard Crane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Container Yard Crane Market 2022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197932"/>
            <a:ext cx="11624044" cy="5355312"/>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Container Yard Crane Market by Type (Rubber Tired Gantry Cranes, Rail Mounted Gantry Cranes, and Automated Stacking Cranes), by Application (High Profile Cranes, and Low Profile Cranes) and by Region (North America, South America, Europe, Asia Pacific, and MEA) – Global Share and Forecast to 2033</a:t>
            </a:r>
          </a:p>
          <a:p>
            <a:pPr algn="l"/>
            <a:endParaRPr lang="en-US" dirty="0">
              <a:solidFill>
                <a:srgbClr val="222222"/>
              </a:solidFill>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EF4D1C"/>
                </a:solidFill>
                <a:effectLst/>
                <a:latin typeface="Poppins" panose="00000500000000000000" pitchFamily="2" charset="0"/>
                <a:hlinkClick r:id="rId2"/>
              </a:rPr>
              <a:t>global container yard crane market</a:t>
            </a:r>
            <a:r>
              <a:rPr lang="en-US" b="1" i="0" dirty="0">
                <a:solidFill>
                  <a:srgbClr val="5E5E5E"/>
                </a:solidFill>
                <a:effectLst/>
                <a:latin typeface="Poppins" panose="00000500000000000000" pitchFamily="2" charset="0"/>
              </a:rPr>
              <a:t> </a:t>
            </a:r>
            <a:r>
              <a:rPr lang="en-US" b="0" i="0" dirty="0">
                <a:solidFill>
                  <a:srgbClr val="5E5E5E"/>
                </a:solidFill>
                <a:effectLst/>
                <a:latin typeface="Poppins" panose="00000500000000000000" pitchFamily="2" charset="0"/>
              </a:rPr>
              <a:t>size is expected to grow from </a:t>
            </a:r>
            <a:r>
              <a:rPr lang="en-US" b="1" i="0" dirty="0">
                <a:solidFill>
                  <a:srgbClr val="5E5E5E"/>
                </a:solidFill>
                <a:effectLst/>
                <a:latin typeface="Poppins" panose="00000500000000000000" pitchFamily="2" charset="0"/>
              </a:rPr>
              <a:t>USD 1,062.0 million</a:t>
            </a:r>
            <a:r>
              <a:rPr lang="en-US" b="0" i="0" dirty="0">
                <a:solidFill>
                  <a:srgbClr val="5E5E5E"/>
                </a:solidFill>
                <a:effectLst/>
                <a:latin typeface="Poppins" panose="00000500000000000000" pitchFamily="2" charset="0"/>
              </a:rPr>
              <a:t> </a:t>
            </a:r>
            <a:r>
              <a:rPr lang="en-US" b="1" i="0" dirty="0">
                <a:solidFill>
                  <a:srgbClr val="5E5E5E"/>
                </a:solidFill>
                <a:effectLst/>
                <a:latin typeface="Poppins" panose="00000500000000000000" pitchFamily="2" charset="0"/>
              </a:rPr>
              <a:t>in 2022</a:t>
            </a:r>
            <a:r>
              <a:rPr lang="en-US" b="0" i="0" dirty="0">
                <a:solidFill>
                  <a:srgbClr val="5E5E5E"/>
                </a:solidFill>
                <a:effectLst/>
                <a:latin typeface="Poppins" panose="00000500000000000000" pitchFamily="2" charset="0"/>
              </a:rPr>
              <a:t> to </a:t>
            </a:r>
            <a:r>
              <a:rPr lang="en-US" b="1" i="0" dirty="0">
                <a:solidFill>
                  <a:srgbClr val="5E5E5E"/>
                </a:solidFill>
                <a:effectLst/>
                <a:latin typeface="Poppins" panose="00000500000000000000" pitchFamily="2" charset="0"/>
              </a:rPr>
              <a:t>USD 1,874.3 million by 2033</a:t>
            </a:r>
            <a:r>
              <a:rPr lang="en-US" b="0" i="0" dirty="0">
                <a:solidFill>
                  <a:srgbClr val="5E5E5E"/>
                </a:solidFill>
                <a:effectLst/>
                <a:latin typeface="Poppins" panose="00000500000000000000" pitchFamily="2" charset="0"/>
              </a:rPr>
              <a:t>, at a </a:t>
            </a:r>
            <a:r>
              <a:rPr lang="en-US" b="1" i="0" dirty="0">
                <a:solidFill>
                  <a:srgbClr val="5E5E5E"/>
                </a:solidFill>
                <a:effectLst/>
                <a:latin typeface="Poppins" panose="00000500000000000000" pitchFamily="2" charset="0"/>
              </a:rPr>
              <a:t>CAGR of 5.3% </a:t>
            </a:r>
            <a:r>
              <a:rPr lang="en-US" b="0" i="0" dirty="0">
                <a:solidFill>
                  <a:srgbClr val="5E5E5E"/>
                </a:solidFill>
                <a:effectLst/>
                <a:latin typeface="Poppins" panose="00000500000000000000" pitchFamily="2" charset="0"/>
              </a:rPr>
              <a:t>from 2023 to 2033.</a:t>
            </a:r>
          </a:p>
          <a:p>
            <a:pPr algn="l" fontAlgn="base"/>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br>
              <a:rPr lang="en-US" b="0" i="0" dirty="0">
                <a:solidFill>
                  <a:srgbClr val="5E5E5E"/>
                </a:solidFill>
                <a:effectLst/>
                <a:latin typeface="Verdana" panose="020B0604030504040204" pitchFamily="34" charset="0"/>
              </a:rPr>
            </a:br>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https://www.marketstatsville.com/request-sample/container-yard-crane-market</a:t>
            </a:r>
            <a:r>
              <a:rPr lang="en-US" b="1" i="0" dirty="0">
                <a:solidFill>
                  <a:srgbClr val="5E5E5E"/>
                </a:solidFill>
                <a:effectLst/>
                <a:latin typeface="Verdana" panose="020B0604030504040204" pitchFamily="34" charset="0"/>
              </a:rPr>
              <a:t> </a:t>
            </a:r>
            <a:endParaRPr lang="en-US" b="0" i="0" dirty="0">
              <a:solidFill>
                <a:srgbClr val="222222"/>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F99BFB-723B-CB9E-D7EF-D268FAD57BA8}"/>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FCFD0EA-10F8-84B7-65AB-59BCCF5AB2A6}"/>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2810C30F-B5EC-DCF4-841E-F7449A3128F9}"/>
              </a:ext>
            </a:extLst>
          </p:cNvPr>
          <p:cNvSpPr txBox="1"/>
          <p:nvPr/>
        </p:nvSpPr>
        <p:spPr>
          <a:xfrm>
            <a:off x="363415" y="724039"/>
            <a:ext cx="11465169" cy="5078313"/>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EF4D1C"/>
                </a:solidFill>
                <a:effectLst/>
                <a:latin typeface="Verdana" panose="020B0604030504040204" pitchFamily="34" charset="0"/>
                <a:hlinkClick r:id="rId2"/>
              </a:rPr>
              <a:t>https://www.marketstatsville.com/buy-now/container-yard-crane-market?opt=3338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Container Yard Crane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u="none" strike="noStrike" dirty="0">
                <a:solidFill>
                  <a:srgbClr val="EF4D1C"/>
                </a:solidFill>
                <a:effectLst/>
                <a:latin typeface="Verdana" panose="020B0604030504040204" pitchFamily="34" charset="0"/>
                <a:hlinkClick r:id="rId3"/>
              </a:rPr>
              <a:t>Rubber</a:t>
            </a:r>
            <a:r>
              <a:rPr lang="en-US" b="0" i="0" dirty="0">
                <a:solidFill>
                  <a:srgbClr val="5E5E5E"/>
                </a:solidFill>
                <a:effectLst/>
                <a:latin typeface="Verdana" panose="020B0604030504040204" pitchFamily="34" charset="0"/>
              </a:rPr>
              <a:t> Tired Gantry Cranes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Rail Mounted Gantry Cranes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Automated Stacking Cranes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High Profile Cranes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Low Profile Cranes</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4"/>
              </a:rPr>
              <a:t>https://www.marketstatsville.com/table-of-content/container-yard-crane-market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3947733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894C38-B23E-0C1A-DD0B-A500C1E57132}"/>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BEBCE9C-0C24-B287-7171-362937768C45}"/>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294E470F-EBEF-1E55-D961-41E0D8520522}"/>
              </a:ext>
            </a:extLst>
          </p:cNvPr>
          <p:cNvSpPr txBox="1"/>
          <p:nvPr/>
        </p:nvSpPr>
        <p:spPr>
          <a:xfrm>
            <a:off x="309489" y="520065"/>
            <a:ext cx="11577711" cy="5078313"/>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Major key players in the global Container Yard Crane market are:</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u="none" strike="noStrike" dirty="0">
                <a:solidFill>
                  <a:srgbClr val="EF4D1C"/>
                </a:solidFill>
                <a:effectLst/>
                <a:latin typeface="Verdana" panose="020B0604030504040204" pitchFamily="34" charset="0"/>
                <a:hlinkClick r:id="rId2"/>
              </a:rPr>
              <a:t>Konecranes</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u="none" strike="noStrike" dirty="0">
                <a:solidFill>
                  <a:srgbClr val="EF4D1C"/>
                </a:solidFill>
                <a:effectLst/>
                <a:latin typeface="Verdana" panose="020B0604030504040204" pitchFamily="34" charset="0"/>
                <a:hlinkClick r:id="rId3"/>
              </a:rPr>
              <a:t>JASO Industrial Cranes</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Aicrane</a:t>
            </a:r>
            <a:r>
              <a:rPr lang="en-US" b="0" i="0" dirty="0">
                <a:solidFill>
                  <a:srgbClr val="5E5E5E"/>
                </a:solidFill>
                <a:effectLst/>
                <a:latin typeface="Verdana" panose="020B0604030504040204" pitchFamily="34" charset="0"/>
              </a:rPr>
              <a:t> Machinery Group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Doosan Heavy Industries Vietnam Co.</a:t>
            </a:r>
          </a:p>
          <a:p>
            <a:pPr algn="l" fontAlgn="base">
              <a:buFont typeface="Arial" panose="020B0604020202020204" pitchFamily="34" charset="0"/>
              <a:buChar char="•"/>
            </a:pPr>
            <a:r>
              <a:rPr lang="en-US" b="0" i="0" u="none" strike="noStrike" dirty="0">
                <a:solidFill>
                  <a:srgbClr val="EF4D1C"/>
                </a:solidFill>
                <a:effectLst/>
                <a:latin typeface="Verdana" panose="020B0604030504040204" pitchFamily="34" charset="0"/>
                <a:hlinkClick r:id="rId4"/>
              </a:rPr>
              <a:t>Mi-Jack Products, Inc.</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Mammoet</a:t>
            </a:r>
            <a:r>
              <a:rPr lang="en-US" b="0" i="0" dirty="0">
                <a:solidFill>
                  <a:srgbClr val="5E5E5E"/>
                </a:solidFill>
                <a:effectLst/>
                <a:latin typeface="Verdana" panose="020B0604030504040204" pitchFamily="34" charset="0"/>
              </a:rPr>
              <a:t> Holding B.V.</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TNT Crane &amp; Rigging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Shanghai </a:t>
            </a:r>
            <a:r>
              <a:rPr lang="en-US" b="0" i="0" dirty="0" err="1">
                <a:solidFill>
                  <a:srgbClr val="5E5E5E"/>
                </a:solidFill>
                <a:effectLst/>
                <a:latin typeface="Verdana" panose="020B0604030504040204" pitchFamily="34" charset="0"/>
              </a:rPr>
              <a:t>Zhenhua</a:t>
            </a:r>
            <a:r>
              <a:rPr lang="en-US" b="0" i="0" dirty="0">
                <a:solidFill>
                  <a:srgbClr val="5E5E5E"/>
                </a:solidFill>
                <a:effectLst/>
                <a:latin typeface="Verdana" panose="020B0604030504040204" pitchFamily="34" charset="0"/>
              </a:rPr>
              <a:t> Heavy Industries Co., Ltd.</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Sany</a:t>
            </a:r>
            <a:r>
              <a:rPr lang="en-US" b="0" i="0" dirty="0">
                <a:solidFill>
                  <a:srgbClr val="5E5E5E"/>
                </a:solidFill>
                <a:effectLst/>
                <a:latin typeface="Verdana" panose="020B0604030504040204" pitchFamily="34" charset="0"/>
              </a:rPr>
              <a:t> Group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Liebherr</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5"/>
              </a:rPr>
              <a:t>https://www.marketstatsville.com/container-yard-crane-market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3513235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5480</TotalTime>
  <Words>1367</Words>
  <Application>Microsoft Office PowerPoint</Application>
  <PresentationFormat>Widescreen</PresentationFormat>
  <Paragraphs>72</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Chhidami Ahirwar - Market Statsville Group</cp:lastModifiedBy>
  <cp:revision>487</cp:revision>
  <dcterms:created xsi:type="dcterms:W3CDTF">2017-04-19T06:29:38Z</dcterms:created>
  <dcterms:modified xsi:type="dcterms:W3CDTF">2023-09-23T09:08:18Z</dcterms:modified>
</cp:coreProperties>
</file>