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10-10-2023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10/10/2023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10/10/2023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10/10/2023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crystalloid-intravenous-fluids-market" TargetMode="External"/><Relationship Id="rId2" Type="http://schemas.openxmlformats.org/officeDocument/2006/relationships/hyperlink" Target="https://www.marketstatsville.com/crystalloid-intravenous-fluids-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crystalloid-intravenous-fluids-market" TargetMode="External"/><Relationship Id="rId2" Type="http://schemas.openxmlformats.org/officeDocument/2006/relationships/hyperlink" Target="https://www.marketstatsville.com/buy-now/crystalloid-intravenous-fluids-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marketstatsville.com/crystalloid-intravenous-fluids-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Crystalloid Intravenous Fluids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Crystalloid Intravenous Fluids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Crystalloid Intravenous Fluids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5355312"/>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Crystalloid Intravenous Fluids Market by Type (Isotonic Crystalloid Solutions, Hypertonic Crystalloid Solutions, and Hypotonic Crystalloid Solutions), by Application (Basic IV Solutions, Nutrient Infusion Solution, and Others), and by Region – Global Share and Forecast to 2033</a:t>
            </a:r>
          </a:p>
          <a:p>
            <a:pPr algn="l"/>
            <a:endParaRPr lang="en-US" b="0" i="0" dirty="0">
              <a:solidFill>
                <a:srgbClr val="000000"/>
              </a:solidFill>
              <a:effectLst/>
              <a:latin typeface="Verdana" panose="020B0604030504040204" pitchFamily="34" charset="0"/>
            </a:endParaRPr>
          </a:p>
          <a:p>
            <a:pPr algn="l" fontAlgn="base"/>
            <a:r>
              <a:rPr lang="en-US" b="0" i="0" dirty="0">
                <a:solidFill>
                  <a:srgbClr val="5E5E5E"/>
                </a:solidFill>
                <a:effectLst/>
                <a:latin typeface="Poppins" panose="00000500000000000000" pitchFamily="2" charset="0"/>
              </a:rPr>
              <a:t>According to the Market Statsville Group (MSG), the </a:t>
            </a:r>
            <a:r>
              <a:rPr lang="en-US" b="0" i="0" u="none" strike="noStrike" dirty="0">
                <a:solidFill>
                  <a:srgbClr val="EF4D1C"/>
                </a:solidFill>
                <a:effectLst/>
                <a:latin typeface="Verdana" panose="020B0604030504040204" pitchFamily="34" charset="0"/>
                <a:hlinkClick r:id="rId2"/>
              </a:rPr>
              <a:t>Global Crystalloid Intravenous Fluids Market</a:t>
            </a:r>
            <a:r>
              <a:rPr lang="en-US" b="0" i="0" dirty="0">
                <a:solidFill>
                  <a:srgbClr val="5E5E5E"/>
                </a:solidFill>
                <a:effectLst/>
                <a:latin typeface="Poppins" panose="00000500000000000000" pitchFamily="2" charset="0"/>
              </a:rPr>
              <a:t> size is expected to grow from </a:t>
            </a:r>
            <a:r>
              <a:rPr lang="en-US" b="1" i="0" dirty="0">
                <a:solidFill>
                  <a:srgbClr val="5E5E5E"/>
                </a:solidFill>
                <a:effectLst/>
                <a:latin typeface="Verdana" panose="020B0604030504040204" pitchFamily="34" charset="0"/>
              </a:rPr>
              <a:t>USD 10,556.8 million in 2023</a:t>
            </a:r>
            <a:r>
              <a:rPr lang="en-US" b="0" i="0" dirty="0">
                <a:solidFill>
                  <a:srgbClr val="5E5E5E"/>
                </a:solidFill>
                <a:effectLst/>
                <a:latin typeface="Poppins" panose="00000500000000000000" pitchFamily="2" charset="0"/>
              </a:rPr>
              <a:t> to </a:t>
            </a:r>
            <a:r>
              <a:rPr lang="en-US" b="1" i="0" dirty="0">
                <a:solidFill>
                  <a:srgbClr val="5E5E5E"/>
                </a:solidFill>
                <a:effectLst/>
                <a:latin typeface="Verdana" panose="020B0604030504040204" pitchFamily="34" charset="0"/>
              </a:rPr>
              <a:t>USD 18,905.6 million by 2033</a:t>
            </a:r>
            <a:r>
              <a:rPr lang="en-US" b="0" i="0" dirty="0">
                <a:solidFill>
                  <a:srgbClr val="5E5E5E"/>
                </a:solidFill>
                <a:effectLst/>
                <a:latin typeface="Poppins" panose="00000500000000000000" pitchFamily="2" charset="0"/>
              </a:rPr>
              <a:t>, at a </a:t>
            </a:r>
            <a:r>
              <a:rPr lang="en-US" b="1" i="0" dirty="0">
                <a:solidFill>
                  <a:srgbClr val="5E5E5E"/>
                </a:solidFill>
                <a:effectLst/>
                <a:latin typeface="Verdana" panose="020B0604030504040204" pitchFamily="34" charset="0"/>
              </a:rPr>
              <a:t>CAGR of 6.0%</a:t>
            </a:r>
            <a:r>
              <a:rPr lang="en-US" b="0" i="0" dirty="0">
                <a:solidFill>
                  <a:srgbClr val="5E5E5E"/>
                </a:solidFill>
                <a:effectLst/>
                <a:latin typeface="Poppins" panose="00000500000000000000" pitchFamily="2" charset="0"/>
              </a:rPr>
              <a:t> from 2023 to 2033</a:t>
            </a:r>
          </a:p>
          <a:p>
            <a:pPr algn="l" fontAlgn="base"/>
            <a:br>
              <a:rPr lang="en-US" dirty="0"/>
            </a:br>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 </a:t>
            </a:r>
            <a:br>
              <a:rPr lang="en-US" b="0" i="0" dirty="0">
                <a:solidFill>
                  <a:srgbClr val="5E5E5E"/>
                </a:solidFill>
                <a:effectLst/>
                <a:latin typeface="Verdana" panose="020B0604030504040204" pitchFamily="34" charset="0"/>
              </a:rPr>
            </a:br>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EF4D1C"/>
                </a:solidFill>
                <a:effectLst/>
                <a:latin typeface="Verdana" panose="020B0604030504040204" pitchFamily="34" charset="0"/>
                <a:hlinkClick r:id="rId3"/>
              </a:rPr>
              <a:t>https://www.marketstatsville.com/request-sample/crystalloid-intravenous-fluids-market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F62AD5F-F788-443E-1AC1-FBE730C875B0}"/>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DDF477DE-8E04-83C4-3739-376A2E2C8525}"/>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CDF29575-6A34-B6FF-7484-E0CA92E7246B}"/>
              </a:ext>
            </a:extLst>
          </p:cNvPr>
          <p:cNvSpPr txBox="1"/>
          <p:nvPr/>
        </p:nvSpPr>
        <p:spPr>
          <a:xfrm>
            <a:off x="281354" y="935564"/>
            <a:ext cx="11591778" cy="5078313"/>
          </a:xfrm>
          <a:prstGeom prst="rect">
            <a:avLst/>
          </a:prstGeom>
          <a:noFill/>
        </p:spPr>
        <p:txBody>
          <a:bodyPr wrap="square">
            <a:spAutoFit/>
          </a:bodyPr>
          <a:lstStyle/>
          <a:p>
            <a:pPr algn="l" fontAlgn="base"/>
            <a:r>
              <a:rPr lang="en-IN" b="1" i="0" dirty="0">
                <a:solidFill>
                  <a:srgbClr val="5E5E5E"/>
                </a:solidFill>
                <a:effectLst/>
                <a:latin typeface="Verdana" panose="020B0604030504040204" pitchFamily="34" charset="0"/>
              </a:rPr>
              <a:t>Direct Purchase Report: </a:t>
            </a:r>
            <a:r>
              <a:rPr lang="en-IN" b="1" i="0" u="none" strike="noStrike" dirty="0">
                <a:solidFill>
                  <a:srgbClr val="EF4D1C"/>
                </a:solidFill>
                <a:effectLst/>
                <a:latin typeface="Verdana" panose="020B0604030504040204" pitchFamily="34" charset="0"/>
                <a:hlinkClick r:id="rId2"/>
              </a:rPr>
              <a:t>https://www.marketstatsville.com/buy-now/crystalloid-intravenous-fluids-market?opt=3338</a:t>
            </a:r>
            <a:r>
              <a:rPr lang="en-IN" b="1" i="0" dirty="0">
                <a:solidFill>
                  <a:srgbClr val="5E5E5E"/>
                </a:solidFill>
                <a:effectLst/>
                <a:latin typeface="Verdana" panose="020B0604030504040204" pitchFamily="34" charset="0"/>
              </a:rPr>
              <a:t> </a:t>
            </a:r>
          </a:p>
          <a:p>
            <a:pPr algn="l" fontAlgn="base"/>
            <a:endParaRPr lang="en-IN" b="0" i="0" dirty="0">
              <a:solidFill>
                <a:srgbClr val="5E5E5E"/>
              </a:solidFill>
              <a:effectLst/>
              <a:latin typeface="Verdana" panose="020B0604030504040204" pitchFamily="34" charset="0"/>
            </a:endParaRPr>
          </a:p>
          <a:p>
            <a:pPr algn="l" fontAlgn="base"/>
            <a:r>
              <a:rPr lang="en-IN" b="0" i="0" u="none" strike="noStrike" dirty="0">
                <a:solidFill>
                  <a:srgbClr val="1C1C1C"/>
                </a:solidFill>
                <a:effectLst/>
                <a:latin typeface="Verdana" panose="020B0604030504040204" pitchFamily="34" charset="0"/>
              </a:rPr>
              <a:t>Scope of the Global Crystalloid Intravenous Fluids Market</a:t>
            </a:r>
          </a:p>
          <a:p>
            <a:pPr algn="l" fontAlgn="base"/>
            <a:endParaRPr lang="en-IN" b="1" i="0" dirty="0">
              <a:solidFill>
                <a:srgbClr val="1C1C1C"/>
              </a:solidFill>
              <a:effectLst/>
              <a:latin typeface="Verdana" panose="020B0604030504040204" pitchFamily="34" charset="0"/>
            </a:endParaRPr>
          </a:p>
          <a:p>
            <a:pPr algn="l" fontAlgn="base"/>
            <a:r>
              <a:rPr lang="en-IN" b="1" i="0" dirty="0">
                <a:solidFill>
                  <a:srgbClr val="1C1C1C"/>
                </a:solidFill>
                <a:effectLst/>
                <a:latin typeface="Verdana" panose="020B0604030504040204" pitchFamily="34" charset="0"/>
              </a:rPr>
              <a:t>By Type Outlook (Sales, USD Million, 2019-2033)</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Isotonic Crystalloid Solutions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Hypertonic Crystalloid Solutions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Hypotonic Crystalloid Solutions</a:t>
            </a:r>
          </a:p>
          <a:p>
            <a:pPr algn="l" fontAlgn="base">
              <a:buFont typeface="Arial" panose="020B0604020202020204" pitchFamily="34" charset="0"/>
              <a:buChar char="•"/>
            </a:pPr>
            <a:endParaRPr lang="en-IN" b="0" i="0" dirty="0">
              <a:solidFill>
                <a:srgbClr val="5E5E5E"/>
              </a:solidFill>
              <a:effectLst/>
              <a:latin typeface="Verdana" panose="020B0604030504040204" pitchFamily="34" charset="0"/>
            </a:endParaRPr>
          </a:p>
          <a:p>
            <a:pPr algn="l" fontAlgn="base"/>
            <a:r>
              <a:rPr lang="en-IN" b="1" i="0" dirty="0">
                <a:solidFill>
                  <a:srgbClr val="1C1C1C"/>
                </a:solidFill>
                <a:effectLst/>
                <a:latin typeface="Verdana" panose="020B0604030504040204" pitchFamily="34" charset="0"/>
              </a:rPr>
              <a:t>By Application Outlook (Sales, USD Million, 2019-2033)</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Basic IV Solutions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Nutrient Infusion Solution</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Others</a:t>
            </a:r>
          </a:p>
          <a:p>
            <a:pPr algn="l" fontAlgn="base"/>
            <a:br>
              <a:rPr lang="en-IN"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EF4D1C"/>
                </a:solidFill>
                <a:effectLst/>
                <a:latin typeface="Verdana" panose="020B0604030504040204" pitchFamily="34" charset="0"/>
                <a:hlinkClick r:id="rId3"/>
              </a:rPr>
              <a:t>https://www.marketstatsville.com/table-of-content/crystalloid-intravenous-fluids-market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3656289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CA4A47-1049-B472-5C3A-789AE6909C86}"/>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D5FDE695-53C3-8573-98CB-EF43FD903210}"/>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0A6395CE-E247-109B-52D9-47C36009E071}"/>
              </a:ext>
            </a:extLst>
          </p:cNvPr>
          <p:cNvSpPr txBox="1"/>
          <p:nvPr/>
        </p:nvSpPr>
        <p:spPr>
          <a:xfrm>
            <a:off x="323557" y="935564"/>
            <a:ext cx="11521440" cy="4247317"/>
          </a:xfrm>
          <a:prstGeom prst="rect">
            <a:avLst/>
          </a:prstGeom>
          <a:noFill/>
        </p:spPr>
        <p:txBody>
          <a:bodyPr wrap="square">
            <a:spAutoFit/>
          </a:bodyPr>
          <a:lstStyle/>
          <a:p>
            <a:pPr algn="l" fontAlgn="base"/>
            <a:r>
              <a:rPr lang="en-US" b="1" i="0" dirty="0">
                <a:solidFill>
                  <a:srgbClr val="1C1C1C"/>
                </a:solidFill>
                <a:effectLst/>
                <a:latin typeface="Verdana" panose="020B0604030504040204" pitchFamily="34" charset="0"/>
              </a:rPr>
              <a:t>Major key players in the global Crystalloid Intravenous Fluids market are:</a:t>
            </a:r>
          </a:p>
          <a:p>
            <a:pPr algn="l" fontAlgn="base"/>
            <a:endParaRPr lang="en-US"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Baxter</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Kelun</a:t>
            </a:r>
            <a:r>
              <a:rPr lang="en-US" b="0" i="0" dirty="0">
                <a:solidFill>
                  <a:srgbClr val="5E5E5E"/>
                </a:solidFill>
                <a:effectLst/>
                <a:latin typeface="Verdana" panose="020B0604030504040204" pitchFamily="34" charset="0"/>
              </a:rPr>
              <a:t> Group</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Fresenius </a:t>
            </a:r>
            <a:r>
              <a:rPr lang="en-US" b="0" i="0" dirty="0" err="1">
                <a:solidFill>
                  <a:srgbClr val="5E5E5E"/>
                </a:solidFill>
                <a:effectLst/>
                <a:latin typeface="Verdana" panose="020B0604030504040204" pitchFamily="34" charset="0"/>
              </a:rPr>
              <a:t>Kabi</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Otsuka</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ICU Medical</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 Braun </a:t>
            </a:r>
            <a:r>
              <a:rPr lang="en-US" b="0" i="0" dirty="0" err="1">
                <a:solidFill>
                  <a:srgbClr val="5E5E5E"/>
                </a:solidFill>
                <a:effectLst/>
                <a:latin typeface="Verdana" panose="020B0604030504040204" pitchFamily="34" charset="0"/>
              </a:rPr>
              <a:t>Melsungen</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JW Life Science</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EF4D1C"/>
                </a:solidFill>
                <a:effectLst/>
                <a:latin typeface="Verdana" panose="020B0604030504040204" pitchFamily="34" charset="0"/>
                <a:hlinkClick r:id="rId2"/>
              </a:rPr>
              <a:t>https://www.marketstatsville.com/crystalloid-intravenous-fluids-market</a:t>
            </a:r>
            <a:r>
              <a:rPr lang="en-US"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1527862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5562</TotalTime>
  <Words>1326</Words>
  <Application>Microsoft Office PowerPoint</Application>
  <PresentationFormat>Widescreen</PresentationFormat>
  <Paragraphs>69</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514</cp:revision>
  <dcterms:created xsi:type="dcterms:W3CDTF">2017-04-19T06:29:38Z</dcterms:created>
  <dcterms:modified xsi:type="dcterms:W3CDTF">2023-10-10T12:52:32Z</dcterms:modified>
</cp:coreProperties>
</file>