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dark-kitchen-market?utm_source=Manjeet+Free+3+Nov&amp;utm_medium=Manje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dark-kitchen-marke" TargetMode="External"/><Relationship Id="rId2" Type="http://schemas.openxmlformats.org/officeDocument/2006/relationships/hyperlink" Target="https://www.marketstatsville.com/buy-now/dark-kitchen-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kitchenunited.com/newsroom" TargetMode="External"/><Relationship Id="rId2" Type="http://schemas.openxmlformats.org/officeDocument/2006/relationships/hyperlink" Target="https://www.doordash.com/store/dark-kitchen-ascot-ascot-24580292" TargetMode="External"/><Relationship Id="rId1" Type="http://schemas.openxmlformats.org/officeDocument/2006/relationships/slideLayout" Target="../slideLayouts/slideLayout7.xml"/><Relationship Id="rId5" Type="http://schemas.openxmlformats.org/officeDocument/2006/relationships/hyperlink" Target="https://www.marketstatsville.com/dark-kitchen-market" TargetMode="External"/><Relationship Id="rId4" Type="http://schemas.openxmlformats.org/officeDocument/2006/relationships/hyperlink" Target="https://www.rebelfoods.com/press-release/rebel-foods-scales-up-expansion-of-cloud-kitchens-amid-covid-19-pandemic"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Dark Kitchen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Dark Kitchen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Dark Kitchen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Dark Kitchen Market by Type (</a:t>
            </a:r>
            <a:r>
              <a:rPr lang="en-US" dirty="0" err="1">
                <a:solidFill>
                  <a:srgbClr val="000000"/>
                </a:solidFill>
                <a:latin typeface="Verdana" panose="020B0604030504040204" pitchFamily="34" charset="0"/>
              </a:rPr>
              <a:t>KitchenPods</a:t>
            </a:r>
            <a:r>
              <a:rPr lang="en-US" dirty="0">
                <a:solidFill>
                  <a:srgbClr val="000000"/>
                </a:solidFill>
                <a:latin typeface="Verdana" panose="020B0604030504040204" pitchFamily="34" charset="0"/>
              </a:rPr>
              <a:t>, Commissary/Shared Kitchen, Independent Cloud Kitchen), by Application (Burger/Sandwich, Pizza/Pasta, Chicken, Seafood, Mexican/Asian Food, Others), and by Region (North America, South America, Europe, Asia Pacific, MEA) – Global Share and Forecast to 2033</a:t>
            </a:r>
          </a:p>
          <a:p>
            <a:pPr algn="l"/>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Dark Kitchen Market </a:t>
            </a:r>
            <a:r>
              <a:rPr lang="en-US" b="0" i="0" dirty="0">
                <a:solidFill>
                  <a:srgbClr val="000000"/>
                </a:solidFill>
                <a:effectLst/>
                <a:latin typeface="-apple-system"/>
              </a:rPr>
              <a:t>size is expected to grow at a </a:t>
            </a:r>
            <a:r>
              <a:rPr lang="en-US" b="1" i="0" dirty="0">
                <a:solidFill>
                  <a:srgbClr val="000000"/>
                </a:solidFill>
                <a:effectLst/>
                <a:latin typeface="-apple-system"/>
              </a:rPr>
              <a:t>CAGR of 12.6% </a:t>
            </a:r>
            <a:r>
              <a:rPr lang="en-US" b="0" i="0" dirty="0">
                <a:solidFill>
                  <a:srgbClr val="000000"/>
                </a:solidFill>
                <a:effectLst/>
                <a:latin typeface="-apple-system"/>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2"/>
              </a:rPr>
              <a:t>https://www.marketstatsville.com/request-sample/dark-kitchen-market?utm_source=Manjeet+Free+3+Nov&amp;utm_medium=Manjeet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B9902B-1766-1351-81AC-7AE9AC98F3C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26D7323-D797-E0D3-630F-292FA873242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02C6AE8-5383-AE5C-0E37-65BBE67BBEFB}"/>
              </a:ext>
            </a:extLst>
          </p:cNvPr>
          <p:cNvSpPr txBox="1"/>
          <p:nvPr/>
        </p:nvSpPr>
        <p:spPr>
          <a:xfrm>
            <a:off x="281354" y="797064"/>
            <a:ext cx="11591778" cy="5632311"/>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https://www.marketstatsville.com/buy-now/dark-kitchen-market?opt=3338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Dark Kitchen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KitchenPods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Commissary/Shared Kitchen</a:t>
            </a:r>
          </a:p>
          <a:p>
            <a:pPr algn="l">
              <a:buFont typeface="Arial" panose="020B0604020202020204" pitchFamily="34" charset="0"/>
              <a:buChar char="•"/>
            </a:pPr>
            <a:r>
              <a:rPr lang="en-IN" b="0" i="0" dirty="0">
                <a:solidFill>
                  <a:srgbClr val="000000"/>
                </a:solidFill>
                <a:effectLst/>
                <a:latin typeface="Verdana" panose="020B0604030504040204" pitchFamily="34" charset="0"/>
              </a:rPr>
              <a:t>Independent Cloud Kitchen</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Burger/Sandwich</a:t>
            </a:r>
          </a:p>
          <a:p>
            <a:pPr algn="l">
              <a:buFont typeface="Arial" panose="020B0604020202020204" pitchFamily="34" charset="0"/>
              <a:buChar char="•"/>
            </a:pPr>
            <a:r>
              <a:rPr lang="en-IN" b="0" i="0" dirty="0">
                <a:solidFill>
                  <a:srgbClr val="000000"/>
                </a:solidFill>
                <a:effectLst/>
                <a:latin typeface="Verdana" panose="020B0604030504040204" pitchFamily="34" charset="0"/>
              </a:rPr>
              <a:t>Pizza/Pasta</a:t>
            </a:r>
          </a:p>
          <a:p>
            <a:pPr algn="l">
              <a:buFont typeface="Arial" panose="020B0604020202020204" pitchFamily="34" charset="0"/>
              <a:buChar char="•"/>
            </a:pPr>
            <a:r>
              <a:rPr lang="en-IN" b="0" i="0" dirty="0">
                <a:solidFill>
                  <a:srgbClr val="000000"/>
                </a:solidFill>
                <a:effectLst/>
                <a:latin typeface="Verdana" panose="020B0604030504040204" pitchFamily="34" charset="0"/>
              </a:rPr>
              <a:t>Chicken</a:t>
            </a:r>
          </a:p>
          <a:p>
            <a:pPr algn="l">
              <a:buFont typeface="Arial" panose="020B0604020202020204" pitchFamily="34" charset="0"/>
              <a:buChar char="•"/>
            </a:pPr>
            <a:r>
              <a:rPr lang="en-IN" b="0" i="0" dirty="0">
                <a:solidFill>
                  <a:srgbClr val="000000"/>
                </a:solidFill>
                <a:effectLst/>
                <a:latin typeface="Verdana" panose="020B0604030504040204" pitchFamily="34" charset="0"/>
              </a:rPr>
              <a:t>Seafood</a:t>
            </a:r>
          </a:p>
          <a:p>
            <a:pPr algn="l">
              <a:buFont typeface="Arial" panose="020B0604020202020204" pitchFamily="34" charset="0"/>
              <a:buChar char="•"/>
            </a:pPr>
            <a:r>
              <a:rPr lang="en-IN" b="0" i="0" dirty="0">
                <a:solidFill>
                  <a:srgbClr val="000000"/>
                </a:solidFill>
                <a:effectLst/>
                <a:latin typeface="Verdana" panose="020B0604030504040204" pitchFamily="34" charset="0"/>
              </a:rPr>
              <a:t>Mexican/Asian Food</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r>
              <a:rPr lang="en-IN"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https://www.marketstatsville.com/table-of-content/dark-kitchen-marke</a:t>
            </a:r>
            <a:r>
              <a:rPr lang="en-US" b="1" i="0" dirty="0">
                <a:solidFill>
                  <a:srgbClr val="000000"/>
                </a:solidFill>
                <a:effectLst/>
                <a:latin typeface="Verdana" panose="020B0604030504040204" pitchFamily="34" charset="0"/>
              </a:rPr>
              <a:t>t</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770883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E0C5FC-C6F9-E61B-A349-65A608342FB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F840512-E90C-358D-931C-0D0B571CCF5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78ABAC8-0D7A-B733-DFED-A0CD060B35EA}"/>
              </a:ext>
            </a:extLst>
          </p:cNvPr>
          <p:cNvSpPr txBox="1"/>
          <p:nvPr/>
        </p:nvSpPr>
        <p:spPr>
          <a:xfrm>
            <a:off x="300111" y="468149"/>
            <a:ext cx="11591778"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Dark Kitchen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2"/>
              </a:rPr>
              <a:t>DoorDash</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Kitchen United</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Rebel Foods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Zuul</a:t>
            </a:r>
            <a:r>
              <a:rPr lang="en-US" b="0" i="0" dirty="0">
                <a:solidFill>
                  <a:srgbClr val="000000"/>
                </a:solidFill>
                <a:effectLst/>
                <a:latin typeface="Verdana" panose="020B0604030504040204" pitchFamily="34" charset="0"/>
              </a:rPr>
              <a:t> Kitchens, Inc</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Keatz</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Foodcheri</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Kitopi</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Karma Kitchen</a:t>
            </a:r>
          </a:p>
          <a:p>
            <a:pPr algn="l">
              <a:buFont typeface="Arial" panose="020B0604020202020204" pitchFamily="34" charset="0"/>
              <a:buChar char="•"/>
            </a:pPr>
            <a:r>
              <a:rPr lang="en-US" b="0" i="0" dirty="0">
                <a:solidFill>
                  <a:srgbClr val="000000"/>
                </a:solidFill>
                <a:effectLst/>
                <a:latin typeface="Verdana" panose="020B0604030504040204" pitchFamily="34" charset="0"/>
              </a:rPr>
              <a:t>Taster</a:t>
            </a:r>
          </a:p>
          <a:p>
            <a:pPr algn="l">
              <a:buFont typeface="Arial" panose="020B0604020202020204" pitchFamily="34" charset="0"/>
              <a:buChar char="•"/>
            </a:pPr>
            <a:r>
              <a:rPr lang="en-US" b="0" i="0" dirty="0">
                <a:solidFill>
                  <a:srgbClr val="000000"/>
                </a:solidFill>
                <a:effectLst/>
                <a:latin typeface="Verdana" panose="020B0604030504040204" pitchFamily="34" charset="0"/>
              </a:rPr>
              <a:t>Epic </a:t>
            </a:r>
            <a:r>
              <a:rPr lang="en-US" b="0" i="0" dirty="0" err="1">
                <a:solidFill>
                  <a:srgbClr val="000000"/>
                </a:solidFill>
                <a:effectLst/>
                <a:latin typeface="Verdana" panose="020B0604030504040204" pitchFamily="34" charset="0"/>
              </a:rPr>
              <a:t>Fooas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Frichti</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Instamaki</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https://www.marketstatsville.com/dark-kitchen-market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25693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5727</TotalTime>
  <Words>1331</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560</cp:revision>
  <dcterms:created xsi:type="dcterms:W3CDTF">2017-04-19T06:29:38Z</dcterms:created>
  <dcterms:modified xsi:type="dcterms:W3CDTF">2023-11-03T09:32:56Z</dcterms:modified>
</cp:coreProperties>
</file>