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20-10-2023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10/20/2023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10/20/2023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disposable-bedsheet-market?utm_source=Manjeet+Free+20+oct&amp;utm_medium=Manjeet" TargetMode="External"/><Relationship Id="rId2" Type="http://schemas.openxmlformats.org/officeDocument/2006/relationships/hyperlink" Target="https://www.marketstatsville.com/disposable-bedsheet-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disposable-bedsheet-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disposable-bedsheet-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disposable-bedsheet-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Disposable Bedsheet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Disposable Bedsheet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Disposable Bedsheet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Disposable Bedsheet Market by Product Type (Waterproof, Non-Woven), by Nature (Eco-friendly disposable bed sheets), by Application (Salon &amp; Spa, Hospital, Other), by Sales Channel (Direct Sales, and Other), by Region – Global Share and Forecast to 2030</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003D78"/>
                </a:solidFill>
                <a:effectLst/>
                <a:latin typeface="Poppins" panose="00000500000000000000" pitchFamily="2" charset="0"/>
                <a:hlinkClick r:id="rId2"/>
              </a:rPr>
              <a:t>global disposable bedsheet market</a:t>
            </a:r>
            <a:r>
              <a:rPr lang="en-US" b="1" i="0" dirty="0">
                <a:solidFill>
                  <a:srgbClr val="5E5E5E"/>
                </a:solidFill>
                <a:effectLst/>
                <a:latin typeface="Poppins" panose="00000500000000000000" pitchFamily="2" charset="0"/>
              </a:rPr>
              <a:t> </a:t>
            </a:r>
            <a:r>
              <a:rPr lang="en-US" b="0" i="0" dirty="0">
                <a:solidFill>
                  <a:srgbClr val="5E5E5E"/>
                </a:solidFill>
                <a:effectLst/>
                <a:latin typeface="Poppins" panose="00000500000000000000" pitchFamily="2" charset="0"/>
              </a:rPr>
              <a:t>size is expected to grow at a </a:t>
            </a:r>
            <a:r>
              <a:rPr lang="en-US" b="1" i="0" dirty="0">
                <a:solidFill>
                  <a:srgbClr val="5E5E5E"/>
                </a:solidFill>
                <a:effectLst/>
                <a:latin typeface="Poppins" panose="00000500000000000000" pitchFamily="2" charset="0"/>
              </a:rPr>
              <a:t>CAGR of 8.6</a:t>
            </a:r>
            <a:r>
              <a:rPr lang="en-US" b="1" i="0" dirty="0">
                <a:solidFill>
                  <a:srgbClr val="5E5E5E"/>
                </a:solidFill>
                <a:effectLst/>
                <a:latin typeface="Verdana" panose="020B0604030504040204" pitchFamily="34" charset="0"/>
              </a:rPr>
              <a:t>%</a:t>
            </a:r>
            <a:r>
              <a:rPr lang="en-US" b="0" i="0" dirty="0">
                <a:solidFill>
                  <a:srgbClr val="5E5E5E"/>
                </a:solidFill>
                <a:effectLst/>
                <a:latin typeface="Poppins" panose="00000500000000000000" pitchFamily="2" charset="0"/>
              </a:rPr>
              <a:t> from 2022 to 2030.</a:t>
            </a:r>
          </a:p>
          <a:p>
            <a:pPr algn="l" fontAlgn="base"/>
            <a:br>
              <a:rPr lang="en-US" dirty="0"/>
            </a:br>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https://www.marketstatsville.com/request-sample/disposable-bedsheet-market?utm_source=Manjeet+Free+20+oct&amp;utm_medium=Manjeet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8EBBDD-F5E9-0A40-B8C8-8F15793902D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039BB708-05A8-71F1-E88A-983F719ED66E}"/>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7B24A480-53EE-2752-B9BF-C5E6FFD56087}"/>
              </a:ext>
            </a:extLst>
          </p:cNvPr>
          <p:cNvSpPr txBox="1"/>
          <p:nvPr/>
        </p:nvSpPr>
        <p:spPr>
          <a:xfrm>
            <a:off x="293077" y="831732"/>
            <a:ext cx="11605846" cy="5355312"/>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https://www.marketstatsville.com/buy-now/disposable-bedsheet-market?opt=3338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Disposable Bedsheet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Product Type Outlook (Sales, USD Million, 2017-2030)      </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Waterproof</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Oilproof</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Non-Woven</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Nature Outlook (Sales, USD Million, 2017-2030)           </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Eco-friendly disposable bed sheets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Regular disposable bed sheets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Home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Salon &amp; Spa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a:t>
            </a:r>
            <a:endParaRPr lang="en-IN" dirty="0"/>
          </a:p>
        </p:txBody>
      </p:sp>
    </p:spTree>
    <p:extLst>
      <p:ext uri="{BB962C8B-B14F-4D97-AF65-F5344CB8AC3E}">
        <p14:creationId xmlns:p14="http://schemas.microsoft.com/office/powerpoint/2010/main" val="3326471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BA0D8-94CD-3A25-822C-926071D2FCA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D96C86F-9A32-6BE9-B358-CA79756650C7}"/>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0E65145-81FB-C4E4-D1AE-4964664B5733}"/>
              </a:ext>
            </a:extLst>
          </p:cNvPr>
          <p:cNvSpPr txBox="1"/>
          <p:nvPr/>
        </p:nvSpPr>
        <p:spPr>
          <a:xfrm>
            <a:off x="321212" y="401994"/>
            <a:ext cx="11549575" cy="4801314"/>
          </a:xfrm>
          <a:prstGeom prst="rect">
            <a:avLst/>
          </a:prstGeom>
          <a:noFill/>
        </p:spPr>
        <p:txBody>
          <a:bodyPr wrap="square">
            <a:spAutoFit/>
          </a:bodyPr>
          <a:lstStyle/>
          <a:p>
            <a:pPr algn="l" fontAlgn="base"/>
            <a:r>
              <a:rPr lang="en-IN" b="1" i="0" dirty="0">
                <a:solidFill>
                  <a:srgbClr val="1C1C1C"/>
                </a:solidFill>
                <a:effectLst/>
                <a:latin typeface="Verdana" panose="020B0604030504040204" pitchFamily="34" charset="0"/>
              </a:rPr>
              <a:t>By Sales Channel Outlook (Sales, USD Million, 2017-2030)</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Direct Sales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Supermarkets/Hypermarkets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Pharmacies &amp; Drug Stores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Specialty Outlets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Independent Small Stores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Beauty Specialist Stores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E-Retailers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 Sales Channel</a:t>
            </a:r>
          </a:p>
          <a:p>
            <a:pPr algn="l" fontAlgn="base"/>
            <a:br>
              <a:rPr lang="en-IN"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https://www.marketstatsville.com/table-of-content/disposable-bedsheet-market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US" b="1" dirty="0">
                <a:solidFill>
                  <a:srgbClr val="1C1C1C"/>
                </a:solidFill>
                <a:effectLst/>
                <a:latin typeface="Verdana" panose="020B0604030504040204" pitchFamily="34" charset="0"/>
              </a:rPr>
              <a:t>Major key players in the global Disposable Bedsheet market are:</a:t>
            </a:r>
          </a:p>
          <a:p>
            <a:pPr fontAlgn="base">
              <a:buFont typeface="Arial" panose="020B0604020202020204" pitchFamily="34" charset="0"/>
              <a:buChar char="•"/>
            </a:pPr>
            <a:r>
              <a:rPr lang="en-US" b="0" i="0" dirty="0" err="1">
                <a:solidFill>
                  <a:srgbClr val="5E5E5E"/>
                </a:solidFill>
                <a:effectLst/>
                <a:latin typeface="Verdana" panose="020B0604030504040204" pitchFamily="34" charset="0"/>
              </a:rPr>
              <a:t>Mayamed</a:t>
            </a:r>
            <a:r>
              <a:rPr lang="en-US" b="0" i="0" dirty="0">
                <a:solidFill>
                  <a:srgbClr val="5E5E5E"/>
                </a:solidFill>
                <a:effectLst/>
                <a:latin typeface="Verdana" panose="020B0604030504040204" pitchFamily="34" charset="0"/>
              </a:rPr>
              <a:t> Medical</a:t>
            </a:r>
          </a:p>
          <a:p>
            <a:pPr fontAlgn="base">
              <a:buFont typeface="Arial" panose="020B0604020202020204" pitchFamily="34" charset="0"/>
              <a:buChar char="•"/>
            </a:pPr>
            <a:r>
              <a:rPr lang="en-US" b="0" i="0" dirty="0" err="1">
                <a:solidFill>
                  <a:srgbClr val="5E5E5E"/>
                </a:solidFill>
                <a:effectLst/>
                <a:latin typeface="Verdana" panose="020B0604030504040204" pitchFamily="34" charset="0"/>
              </a:rPr>
              <a:t>AdvaCare</a:t>
            </a:r>
            <a:r>
              <a:rPr lang="en-US" b="0" i="0" dirty="0">
                <a:solidFill>
                  <a:srgbClr val="5E5E5E"/>
                </a:solidFill>
                <a:effectLst/>
                <a:latin typeface="Verdana" panose="020B0604030504040204" pitchFamily="34" charset="0"/>
              </a:rPr>
              <a:t> Pharma</a:t>
            </a:r>
          </a:p>
          <a:p>
            <a:pPr fontAlgn="base">
              <a:buFont typeface="Arial" panose="020B0604020202020204" pitchFamily="34" charset="0"/>
              <a:buChar char="•"/>
            </a:pPr>
            <a:r>
              <a:rPr lang="en-US" b="0" i="0" dirty="0">
                <a:solidFill>
                  <a:srgbClr val="5E5E5E"/>
                </a:solidFill>
                <a:effectLst/>
                <a:latin typeface="Verdana" panose="020B0604030504040204" pitchFamily="34" charset="0"/>
              </a:rPr>
              <a:t>Aparna Bio </a:t>
            </a:r>
            <a:r>
              <a:rPr lang="en-US" b="0" i="0" dirty="0" err="1">
                <a:solidFill>
                  <a:srgbClr val="5E5E5E"/>
                </a:solidFill>
                <a:effectLst/>
                <a:latin typeface="Verdana" panose="020B0604030504040204" pitchFamily="34" charset="0"/>
              </a:rPr>
              <a:t>Tecch</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3891147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23CE31-B09D-C7E2-A17B-33AC9B8070B1}"/>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933CA77B-E8A4-CA02-3BE9-B72A803A55D3}"/>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3D5039F8-528D-BFDF-FB46-B046E8AE10CB}"/>
              </a:ext>
            </a:extLst>
          </p:cNvPr>
          <p:cNvSpPr txBox="1"/>
          <p:nvPr/>
        </p:nvSpPr>
        <p:spPr>
          <a:xfrm>
            <a:off x="281354" y="1489561"/>
            <a:ext cx="11619914" cy="3693319"/>
          </a:xfrm>
          <a:prstGeom prst="rect">
            <a:avLst/>
          </a:prstGeom>
          <a:noFill/>
        </p:spPr>
        <p:txBody>
          <a:bodyPr wrap="square">
            <a:spAutoFit/>
          </a:bodyPr>
          <a:lstStyle/>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Advin</a:t>
            </a:r>
            <a:r>
              <a:rPr lang="en-US" b="0" i="0" dirty="0">
                <a:solidFill>
                  <a:srgbClr val="5E5E5E"/>
                </a:solidFill>
                <a:effectLst/>
                <a:latin typeface="Verdana" panose="020B0604030504040204" pitchFamily="34" charset="0"/>
              </a:rPr>
              <a:t> Healthcare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Care-De</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StayDry</a:t>
            </a:r>
            <a:r>
              <a:rPr lang="en-US" b="0" i="0" dirty="0">
                <a:solidFill>
                  <a:srgbClr val="5E5E5E"/>
                </a:solidFill>
                <a:effectLst/>
                <a:latin typeface="Verdana" panose="020B0604030504040204" pitchFamily="34" charset="0"/>
              </a:rPr>
              <a:t> Incontinence Products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Diamond Medicare</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Kwalitex</a:t>
            </a:r>
            <a:r>
              <a:rPr lang="en-US" b="0" i="0" dirty="0">
                <a:solidFill>
                  <a:srgbClr val="5E5E5E"/>
                </a:solidFill>
                <a:effectLst/>
                <a:latin typeface="Verdana" panose="020B0604030504040204" pitchFamily="34" charset="0"/>
              </a:rPr>
              <a:t> Healthcare Pvt. Ltd.</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Plasti</a:t>
            </a:r>
            <a:r>
              <a:rPr lang="en-US" b="0" i="0" dirty="0">
                <a:solidFill>
                  <a:srgbClr val="5E5E5E"/>
                </a:solidFill>
                <a:effectLst/>
                <a:latin typeface="Verdana" panose="020B0604030504040204" pitchFamily="34" charset="0"/>
              </a:rPr>
              <a:t> Surge Industries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Yangzhou Super Union Medical Material Co., Ltd.</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https://www.marketstatsville.com/disposable-bedsheet-market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2207198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5652</TotalTime>
  <Words>1396</Words>
  <Application>Microsoft Office PowerPoint</Application>
  <PresentationFormat>Widescreen</PresentationFormat>
  <Paragraphs>87</Paragraphs>
  <Slides>9</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9</vt:i4>
      </vt:variant>
    </vt:vector>
  </HeadingPairs>
  <TitlesOfParts>
    <vt:vector size="23"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536</cp:revision>
  <dcterms:created xsi:type="dcterms:W3CDTF">2017-04-19T06:29:38Z</dcterms:created>
  <dcterms:modified xsi:type="dcterms:W3CDTF">2023-10-20T10:05:38Z</dcterms:modified>
</cp:coreProperties>
</file>