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09-11-2023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11/9/2023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11/9/2023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11/9/2023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11/9/2023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drug-phenotypic-screening-platform-market?utm_source=Manjeet+Free+9+Nov&amp;utm_medium=Manjeet" TargetMode="External"/><Relationship Id="rId2" Type="http://schemas.openxmlformats.org/officeDocument/2006/relationships/hyperlink" Target="https://www.marketstatsville.com/drug-phenotypic-screening-platform-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drug-phenotypic-screening-platform-market" TargetMode="External"/><Relationship Id="rId2" Type="http://schemas.openxmlformats.org/officeDocument/2006/relationships/hyperlink" Target="https://www.marketstatsville.com/buy-now/drug-phenotypic-screening-platform-market?opt=3338&amp;utm_source=Manjeet+Free+9+Nov&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neuros.creative-biolabs.com/als-high-throughput-phenotypic-screening-assay.htm#:~:text=The%20phenotypic%20screening%20approach%20used,more%20effective%20therapies%20for%20ALS" TargetMode="External"/><Relationship Id="rId2" Type="http://schemas.openxmlformats.org/officeDocument/2006/relationships/hyperlink" Target="https://www.meliordiscovery.com/theratrace/#:~:text=Melior's%20standard%20platform%20is%20designed,%2Dhypothesis%2Ddriven%20approach" TargetMode="External"/><Relationship Id="rId1" Type="http://schemas.openxmlformats.org/officeDocument/2006/relationships/slideLayout" Target="../slideLayouts/slideLayout7.xml"/><Relationship Id="rId5" Type="http://schemas.openxmlformats.org/officeDocument/2006/relationships/hyperlink" Target="https://www.marketstatsville.com/drug-phenotypic-screening-platform-market" TargetMode="External"/><Relationship Id="rId4" Type="http://schemas.openxmlformats.org/officeDocument/2006/relationships/hyperlink" Target="https://www.perkinelmer.com/category/phenotypic-screening#:~:text=Software%20for%20Phenotypic%20Screening&amp;text=The%20integration%20of%20Columbus%E2%84%A2,address%20these%20data%20handling%20challenge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3907074"/>
            <a:ext cx="11899247" cy="2217312"/>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Drug Phenotypic Screening Platform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Drug Phenotypic Screening Platform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1200329"/>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Drug Phenotypic Screening Platform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294070"/>
            <a:ext cx="11624044" cy="5078313"/>
          </a:xfrm>
          <a:prstGeom prst="rect">
            <a:avLst/>
          </a:prstGeom>
          <a:noFill/>
        </p:spPr>
        <p:txBody>
          <a:bodyPr wrap="square">
            <a:spAutoFit/>
          </a:bodyPr>
          <a:lstStyle/>
          <a:p>
            <a:pPr algn="l"/>
            <a:r>
              <a:rPr lang="en-US" dirty="0">
                <a:solidFill>
                  <a:srgbClr val="000000"/>
                </a:solidFill>
                <a:latin typeface="Verdana" panose="020B0604030504040204" pitchFamily="34" charset="0"/>
              </a:rPr>
              <a:t>Drug Phenotypic Screening Platform Market by Type (In Vivo Screening, and In Vitro Screening), by Application (Pharmaceutical Company, Research Institute, and Others), and by Region (North America, South America, Europe, Asia Pacific, and Middle East &amp; Africa (MEA)) – Global Share and Forecast to 2033</a:t>
            </a:r>
          </a:p>
          <a:p>
            <a:pPr algn="l"/>
            <a:endParaRPr lang="en-US" dirty="0">
              <a:solidFill>
                <a:srgbClr val="000000"/>
              </a:solidFill>
              <a:latin typeface="Verdana" panose="020B0604030504040204" pitchFamily="34" charset="0"/>
            </a:endParaRPr>
          </a:p>
          <a:p>
            <a:pPr algn="l"/>
            <a:r>
              <a:rPr lang="en-US" b="0" i="0" dirty="0">
                <a:solidFill>
                  <a:srgbClr val="000000"/>
                </a:solidFill>
                <a:effectLst/>
                <a:latin typeface="Verdana" panose="020B0604030504040204" pitchFamily="34" charset="0"/>
              </a:rPr>
              <a:t>According to the Market Statsville Group (MSG), the </a:t>
            </a:r>
            <a:r>
              <a:rPr lang="en-US" b="0" i="0" dirty="0">
                <a:solidFill>
                  <a:srgbClr val="000000"/>
                </a:solidFill>
                <a:effectLst/>
                <a:latin typeface="Verdana" panose="020B0604030504040204" pitchFamily="34" charset="0"/>
                <a:hlinkClick r:id="rId2"/>
              </a:rPr>
              <a:t>Global Drug Phenotypic Screening Platform Market</a:t>
            </a:r>
            <a:r>
              <a:rPr lang="en-US" b="1" i="0" dirty="0">
                <a:solidFill>
                  <a:srgbClr val="000000"/>
                </a:solidFill>
                <a:effectLst/>
                <a:latin typeface="Verdana" panose="020B0604030504040204" pitchFamily="34" charset="0"/>
              </a:rPr>
              <a:t> </a:t>
            </a:r>
            <a:r>
              <a:rPr lang="en-US" b="0" i="0" dirty="0">
                <a:solidFill>
                  <a:srgbClr val="000000"/>
                </a:solidFill>
                <a:effectLst/>
                <a:latin typeface="Verdana" panose="020B0604030504040204" pitchFamily="34" charset="0"/>
              </a:rPr>
              <a:t>size is expected to grow at a </a:t>
            </a:r>
            <a:r>
              <a:rPr lang="en-US" b="1" i="0" dirty="0">
                <a:solidFill>
                  <a:srgbClr val="000000"/>
                </a:solidFill>
                <a:effectLst/>
                <a:latin typeface="Verdana" panose="020B0604030504040204" pitchFamily="34" charset="0"/>
              </a:rPr>
              <a:t>CAGR of 14.3% </a:t>
            </a:r>
            <a:r>
              <a:rPr lang="en-US" b="0" i="0" dirty="0">
                <a:solidFill>
                  <a:srgbClr val="000000"/>
                </a:solidFill>
                <a:effectLst/>
                <a:latin typeface="Verdana" panose="020B0604030504040204" pitchFamily="34" charset="0"/>
              </a:rPr>
              <a:t>from 2023 to 2033.</a:t>
            </a:r>
          </a:p>
          <a:p>
            <a:br>
              <a:rPr lang="en-US" dirty="0"/>
            </a:br>
            <a:r>
              <a:rPr lang="en-US" b="0" i="0" dirty="0">
                <a:solidFill>
                  <a:srgbClr val="000000"/>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a:t>
            </a:r>
          </a:p>
          <a:p>
            <a:endParaRPr lang="en-US" dirty="0">
              <a:solidFill>
                <a:srgbClr val="000000"/>
              </a:solidFill>
              <a:latin typeface="Verdana" panose="020B0604030504040204" pitchFamily="34" charset="0"/>
            </a:endParaRPr>
          </a:p>
          <a:p>
            <a:pPr algn="l"/>
            <a:r>
              <a:rPr lang="en-US" b="1" i="0" dirty="0">
                <a:solidFill>
                  <a:srgbClr val="000000"/>
                </a:solidFill>
                <a:effectLst/>
                <a:latin typeface="Verdana" panose="020B0604030504040204" pitchFamily="34" charset="0"/>
              </a:rPr>
              <a:t>Request Sample Copy of this Report: </a:t>
            </a:r>
            <a:r>
              <a:rPr lang="en-US" b="1" i="0" dirty="0">
                <a:solidFill>
                  <a:srgbClr val="000000"/>
                </a:solidFill>
                <a:effectLst/>
                <a:latin typeface="Verdana" panose="020B0604030504040204" pitchFamily="34" charset="0"/>
                <a:hlinkClick r:id="rId3"/>
              </a:rPr>
              <a:t>https://www.marketstatsville.com/request-sample/drug-phenotypic-screening-platform-market?utm_source=Manjeet+Free+9+Nov&amp;utm_medium=Manjeet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0A6C0B-158B-DE58-86C3-0BEB8180FBA5}"/>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6C6AB9C0-0BD5-B15A-3E69-AB8C3973823D}"/>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F035219A-3400-59DF-806D-743E6BF4EC70}"/>
              </a:ext>
            </a:extLst>
          </p:cNvPr>
          <p:cNvSpPr txBox="1"/>
          <p:nvPr/>
        </p:nvSpPr>
        <p:spPr>
          <a:xfrm>
            <a:off x="281354" y="797064"/>
            <a:ext cx="11619914" cy="5355312"/>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Direct Purchase Report: </a:t>
            </a:r>
            <a:r>
              <a:rPr lang="en-US" b="1" i="0" dirty="0">
                <a:solidFill>
                  <a:srgbClr val="000000"/>
                </a:solidFill>
                <a:effectLst/>
                <a:latin typeface="Verdana" panose="020B0604030504040204" pitchFamily="34" charset="0"/>
                <a:hlinkClick r:id="rId2"/>
              </a:rPr>
              <a:t>https://www.marketstatsville.com/buy-now/drug-phenotypic-screening-platform-market?opt=3338&amp;utm_source=Manjeet+Free+9+Nov&amp;utm_medium=Manjeet</a:t>
            </a:r>
            <a:r>
              <a:rPr lang="en-US" b="1" i="0" dirty="0">
                <a:solidFill>
                  <a:srgbClr val="000000"/>
                </a:solidFill>
                <a:effectLst/>
                <a:latin typeface="Verdana" panose="020B0604030504040204" pitchFamily="34" charset="0"/>
              </a:rPr>
              <a:t> </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Scope of the Global Drug Phenotypic Screening Platform Market</a:t>
            </a:r>
          </a:p>
          <a:p>
            <a:pPr algn="l"/>
            <a:endParaRPr lang="en-US" b="1"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Type Outlook (Sales, USD Million, 2019-2033)</a:t>
            </a:r>
          </a:p>
          <a:p>
            <a:pPr algn="l">
              <a:buFont typeface="Arial" panose="020B0604020202020204" pitchFamily="34" charset="0"/>
              <a:buChar char="•"/>
            </a:pPr>
            <a:r>
              <a:rPr lang="en-US" b="0" i="0" dirty="0">
                <a:solidFill>
                  <a:srgbClr val="000000"/>
                </a:solidFill>
                <a:effectLst/>
                <a:latin typeface="Verdana" panose="020B0604030504040204" pitchFamily="34" charset="0"/>
              </a:rPr>
              <a:t>In Vivo Screening</a:t>
            </a:r>
          </a:p>
          <a:p>
            <a:pPr algn="l">
              <a:buFont typeface="Arial" panose="020B0604020202020204" pitchFamily="34" charset="0"/>
              <a:buChar char="•"/>
            </a:pPr>
            <a:r>
              <a:rPr lang="en-US" b="0" i="0" dirty="0">
                <a:solidFill>
                  <a:srgbClr val="000000"/>
                </a:solidFill>
                <a:effectLst/>
                <a:latin typeface="Verdana" panose="020B0604030504040204" pitchFamily="34" charset="0"/>
              </a:rPr>
              <a:t>In Vitro Screening</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By Application Outlook (Sales, USD Million, 2019-2033)</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Pharmaceutical Company</a:t>
            </a:r>
          </a:p>
          <a:p>
            <a:pPr algn="l">
              <a:buFont typeface="Arial" panose="020B0604020202020204" pitchFamily="34" charset="0"/>
              <a:buChar char="•"/>
            </a:pPr>
            <a:r>
              <a:rPr lang="en-US" b="0" i="0" dirty="0">
                <a:solidFill>
                  <a:srgbClr val="000000"/>
                </a:solidFill>
                <a:effectLst/>
                <a:latin typeface="Verdana" panose="020B0604030504040204" pitchFamily="34" charset="0"/>
              </a:rPr>
              <a:t>Research Institute</a:t>
            </a:r>
          </a:p>
          <a:p>
            <a:pPr algn="l">
              <a:buFont typeface="Arial" panose="020B0604020202020204" pitchFamily="34" charset="0"/>
              <a:buChar char="•"/>
            </a:pPr>
            <a:r>
              <a:rPr lang="en-US" b="0" i="0" dirty="0">
                <a:solidFill>
                  <a:srgbClr val="000000"/>
                </a:solidFill>
                <a:effectLst/>
                <a:latin typeface="Verdana" panose="020B0604030504040204" pitchFamily="34" charset="0"/>
              </a:rPr>
              <a:t>Others</a:t>
            </a:r>
          </a:p>
          <a:p>
            <a:pPr algn="l"/>
            <a:br>
              <a:rPr lang="en-US" dirty="0"/>
            </a:br>
            <a:r>
              <a:rPr lang="en-US" b="1" i="0" dirty="0">
                <a:solidFill>
                  <a:srgbClr val="000000"/>
                </a:solidFill>
                <a:effectLst/>
                <a:latin typeface="Verdana" panose="020B0604030504040204" pitchFamily="34" charset="0"/>
              </a:rPr>
              <a:t>Access full Report Description, TOC, Table of Figure, Chart, </a:t>
            </a:r>
            <a:r>
              <a:rPr lang="en-US" b="1" i="0" dirty="0" err="1">
                <a:solidFill>
                  <a:srgbClr val="000000"/>
                </a:solidFill>
                <a:effectLst/>
                <a:latin typeface="Verdana" panose="020B0604030504040204" pitchFamily="34" charset="0"/>
              </a:rPr>
              <a:t>etc</a:t>
            </a:r>
            <a:r>
              <a:rPr lang="en-US" b="1" i="0" dirty="0">
                <a:solidFill>
                  <a:srgbClr val="000000"/>
                </a:solidFill>
                <a:effectLst/>
                <a:latin typeface="Verdana" panose="020B0604030504040204" pitchFamily="34" charset="0"/>
              </a:rPr>
              <a:t>: </a:t>
            </a:r>
            <a:r>
              <a:rPr lang="en-US" b="1" i="0" dirty="0">
                <a:solidFill>
                  <a:srgbClr val="000000"/>
                </a:solidFill>
                <a:effectLst/>
                <a:latin typeface="Verdana" panose="020B0604030504040204" pitchFamily="34" charset="0"/>
                <a:hlinkClick r:id="rId3"/>
              </a:rPr>
              <a:t>https://www.marketstatsville.com/table-of-content/drug-phenotypic-screening-platform-market</a:t>
            </a:r>
            <a:r>
              <a:rPr lang="en-US" b="1" i="0" dirty="0">
                <a:solidFill>
                  <a:srgbClr val="000000"/>
                </a:solidFill>
                <a:effectLst/>
                <a:latin typeface="Verdana" panose="020B0604030504040204" pitchFamily="34" charset="0"/>
              </a:rPr>
              <a:t> </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1441987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E4F14D6-702E-EE6C-D891-F764DFDADCE5}"/>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94379559-3F63-FBE3-4750-973D4CA873E6}"/>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100BD1F1-3540-5B9A-CA4C-8AA35B238CCF}"/>
              </a:ext>
            </a:extLst>
          </p:cNvPr>
          <p:cNvSpPr txBox="1"/>
          <p:nvPr/>
        </p:nvSpPr>
        <p:spPr>
          <a:xfrm>
            <a:off x="314178" y="612844"/>
            <a:ext cx="11563643" cy="5632311"/>
          </a:xfrm>
          <a:prstGeom prst="rect">
            <a:avLst/>
          </a:prstGeom>
          <a:noFill/>
        </p:spPr>
        <p:txBody>
          <a:bodyPr wrap="square">
            <a:spAutoFit/>
          </a:bodyPr>
          <a:lstStyle/>
          <a:p>
            <a:pPr algn="l"/>
            <a:r>
              <a:rPr lang="en-US" b="1" i="0" dirty="0">
                <a:solidFill>
                  <a:srgbClr val="000000"/>
                </a:solidFill>
                <a:effectLst/>
                <a:latin typeface="Verdana" panose="020B0604030504040204" pitchFamily="34" charset="0"/>
              </a:rPr>
              <a:t>Major key players in the global Drug Phenotypic Screening Platform market are:</a:t>
            </a:r>
          </a:p>
          <a:p>
            <a:pPr algn="l"/>
            <a:endParaRPr lang="en-US" b="1"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err="1">
                <a:solidFill>
                  <a:srgbClr val="000000"/>
                </a:solidFill>
                <a:effectLst/>
                <a:latin typeface="Verdana" panose="020B0604030504040204" pitchFamily="34" charset="0"/>
                <a:hlinkClick r:id="rId2"/>
              </a:rPr>
              <a:t>Melior</a:t>
            </a:r>
            <a:r>
              <a:rPr lang="en-US" b="0" i="0" dirty="0">
                <a:solidFill>
                  <a:srgbClr val="000000"/>
                </a:solidFill>
                <a:effectLst/>
                <a:latin typeface="Verdana" panose="020B0604030504040204" pitchFamily="34" charset="0"/>
                <a:hlinkClick r:id="rId2"/>
              </a:rPr>
              <a:t> Discovery</a:t>
            </a:r>
            <a:r>
              <a:rPr lang="en-US" b="0" i="0" dirty="0">
                <a:solidFill>
                  <a:srgbClr val="000000"/>
                </a:solidFill>
                <a:effectLst/>
                <a:latin typeface="Verdana" panose="020B0604030504040204" pitchFamily="34" charset="0"/>
              </a:rPr>
              <a:t> </a:t>
            </a: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3"/>
              </a:rPr>
              <a:t>Creative Biolabs</a:t>
            </a:r>
            <a:r>
              <a:rPr lang="en-US" b="0" i="0" dirty="0">
                <a:solidFill>
                  <a:srgbClr val="000000"/>
                </a:solidFill>
                <a:effectLst/>
                <a:latin typeface="Verdana" panose="020B0604030504040204" pitchFamily="34" charset="0"/>
              </a:rPr>
              <a:t> </a:t>
            </a:r>
          </a:p>
          <a:p>
            <a:pPr algn="l">
              <a:buFont typeface="Arial" panose="020B0604020202020204" pitchFamily="34" charset="0"/>
              <a:buChar char="•"/>
            </a:pPr>
            <a:r>
              <a:rPr lang="en-US" b="0" i="0" dirty="0">
                <a:solidFill>
                  <a:srgbClr val="000000"/>
                </a:solidFill>
                <a:effectLst/>
                <a:latin typeface="Verdana" panose="020B0604030504040204" pitchFamily="34" charset="0"/>
                <a:hlinkClick r:id="rId4"/>
              </a:rPr>
              <a:t>PerkinElmer</a:t>
            </a:r>
            <a:r>
              <a:rPr lang="en-US" b="0" i="0" dirty="0">
                <a:solidFill>
                  <a:srgbClr val="000000"/>
                </a:solidFill>
                <a:effectLst/>
                <a:latin typeface="Verdana" panose="020B0604030504040204" pitchFamily="34" charset="0"/>
              </a:rPr>
              <a:t> </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TargetMol</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MIMETAS</a:t>
            </a:r>
          </a:p>
          <a:p>
            <a:pPr algn="l">
              <a:buFont typeface="Arial" panose="020B0604020202020204" pitchFamily="34" charset="0"/>
              <a:buChar char="•"/>
            </a:pPr>
            <a:r>
              <a:rPr lang="en-US" b="0" i="0" dirty="0">
                <a:solidFill>
                  <a:srgbClr val="000000"/>
                </a:solidFill>
                <a:effectLst/>
                <a:latin typeface="Verdana" panose="020B0604030504040204" pitchFamily="34" charset="0"/>
              </a:rPr>
              <a:t>Evotec</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ThermoScientific</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Eurofins Discovery</a:t>
            </a:r>
          </a:p>
          <a:p>
            <a:pPr algn="l">
              <a:buFont typeface="Arial" panose="020B0604020202020204" pitchFamily="34" charset="0"/>
              <a:buChar char="•"/>
            </a:pPr>
            <a:r>
              <a:rPr lang="en-US" b="0" i="0" dirty="0">
                <a:solidFill>
                  <a:srgbClr val="000000"/>
                </a:solidFill>
                <a:effectLst/>
                <a:latin typeface="Verdana" panose="020B0604030504040204" pitchFamily="34" charset="0"/>
              </a:rPr>
              <a:t>Horizon Discovery</a:t>
            </a:r>
          </a:p>
          <a:p>
            <a:pPr algn="l">
              <a:buFont typeface="Arial" panose="020B0604020202020204" pitchFamily="34" charset="0"/>
              <a:buChar char="•"/>
            </a:pPr>
            <a:r>
              <a:rPr lang="en-US" b="0" i="0" dirty="0">
                <a:solidFill>
                  <a:srgbClr val="000000"/>
                </a:solidFill>
                <a:effectLst/>
                <a:latin typeface="Verdana" panose="020B0604030504040204" pitchFamily="34" charset="0"/>
              </a:rPr>
              <a:t>Crown Bioscience</a:t>
            </a:r>
          </a:p>
          <a:p>
            <a:pPr algn="l">
              <a:buFont typeface="Arial" panose="020B0604020202020204" pitchFamily="34" charset="0"/>
              <a:buChar char="•"/>
            </a:pPr>
            <a:r>
              <a:rPr lang="en-US" b="0" i="0" dirty="0" err="1">
                <a:solidFill>
                  <a:srgbClr val="000000"/>
                </a:solidFill>
                <a:effectLst/>
                <a:latin typeface="Verdana" panose="020B0604030504040204" pitchFamily="34" charset="0"/>
              </a:rPr>
              <a:t>Pharmaron</a:t>
            </a:r>
            <a:endParaRPr lang="en-US" b="0" i="0" dirty="0">
              <a:solidFill>
                <a:srgbClr val="000000"/>
              </a:solidFill>
              <a:effectLst/>
              <a:latin typeface="Verdana" panose="020B0604030504040204" pitchFamily="34" charset="0"/>
            </a:endParaRPr>
          </a:p>
          <a:p>
            <a:pPr algn="l">
              <a:buFont typeface="Arial" panose="020B0604020202020204" pitchFamily="34" charset="0"/>
              <a:buChar char="•"/>
            </a:pPr>
            <a:r>
              <a:rPr lang="en-US" b="0" i="0" dirty="0">
                <a:solidFill>
                  <a:srgbClr val="000000"/>
                </a:solidFill>
                <a:effectLst/>
                <a:latin typeface="Verdana" panose="020B0604030504040204" pitchFamily="34" charset="0"/>
              </a:rPr>
              <a:t>HD Biosciences</a:t>
            </a:r>
          </a:p>
          <a:p>
            <a:pPr algn="l">
              <a:buFont typeface="Arial" panose="020B0604020202020204" pitchFamily="34" charset="0"/>
              <a:buChar char="•"/>
            </a:pPr>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(Note: we include the maximum-to-maximum top/key companies in the final report with the recent development, partnership, and acquisition of the companies.)</a:t>
            </a:r>
          </a:p>
          <a:p>
            <a:pPr algn="l"/>
            <a:endParaRPr lang="en-US" b="0" i="0" dirty="0">
              <a:solidFill>
                <a:srgbClr val="000000"/>
              </a:solidFill>
              <a:effectLst/>
              <a:latin typeface="Verdana" panose="020B0604030504040204" pitchFamily="34" charset="0"/>
            </a:endParaRPr>
          </a:p>
          <a:p>
            <a:pPr algn="l"/>
            <a:r>
              <a:rPr lang="en-US" b="1" i="0" dirty="0">
                <a:solidFill>
                  <a:srgbClr val="000000"/>
                </a:solidFill>
                <a:effectLst/>
                <a:latin typeface="Verdana" panose="020B0604030504040204" pitchFamily="34" charset="0"/>
              </a:rPr>
              <a:t>Request For Report Description: </a:t>
            </a:r>
            <a:r>
              <a:rPr lang="en-US" b="1" i="0" dirty="0">
                <a:solidFill>
                  <a:srgbClr val="000000"/>
                </a:solidFill>
                <a:effectLst/>
                <a:latin typeface="Verdana" panose="020B0604030504040204" pitchFamily="34" charset="0"/>
                <a:hlinkClick r:id="rId5"/>
              </a:rPr>
              <a:t>https://www.marketstatsville.com/drug-phenotypic-screening-platform-market</a:t>
            </a:r>
            <a:r>
              <a:rPr lang="en-US" b="1" i="0" dirty="0">
                <a:solidFill>
                  <a:srgbClr val="000000"/>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4218160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5768</TotalTime>
  <Words>1346</Words>
  <Application>Microsoft Office PowerPoint</Application>
  <PresentationFormat>Widescreen</PresentationFormat>
  <Paragraphs>75</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QM24840</cp:lastModifiedBy>
  <cp:revision>569</cp:revision>
  <dcterms:created xsi:type="dcterms:W3CDTF">2017-04-19T06:29:38Z</dcterms:created>
  <dcterms:modified xsi:type="dcterms:W3CDTF">2023-11-09T10:59:09Z</dcterms:modified>
</cp:coreProperties>
</file>