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30-10-2023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10/30/2023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10/30/2023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endpoint-detection-and-response-market?utm_source=Manjeet+Free+30+oct&amp;utm_medium=Manjeet" TargetMode="External"/><Relationship Id="rId2" Type="http://schemas.openxmlformats.org/officeDocument/2006/relationships/hyperlink" Target="https://www.marketstatsville.com/endpoint-detection-and-respons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endpoint-detection-and-response-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marketstatsville.com/endpoint-detection-and-response-market" TargetMode="External"/><Relationship Id="rId2" Type="http://schemas.openxmlformats.org/officeDocument/2006/relationships/hyperlink" Target="https://www.marketstatsville.com/table-of-content/endpoint-detection-and-response-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2217312"/>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Endpoint Detection and Response (EDR)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Endpoint Detection and Response (EDR)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Endpoint Detection and Response (EDR)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Endpoint Detection and Response (EDR) Market by Component, by Deployment Mode, by Endpoint Device (Network Devices &amp; Servers, Point of Sale (POS) Devices, Mobile Devices, Physical Perimeter Security Systems and Wearables), by Enterprise Size, by Industry, by Region – Global Share and Forecast to 2033</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endpoint detection and response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from </a:t>
            </a:r>
            <a:r>
              <a:rPr lang="en-US" b="1" i="0" dirty="0">
                <a:solidFill>
                  <a:srgbClr val="000000"/>
                </a:solidFill>
                <a:effectLst/>
                <a:latin typeface="Verdana" panose="020B0604030504040204" pitchFamily="34" charset="0"/>
              </a:rPr>
              <a:t>USD 2,669.7 million in 2022</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27,484.1 million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23.6%</a:t>
            </a:r>
            <a:r>
              <a:rPr lang="en-US" b="0" i="0" dirty="0">
                <a:solidFill>
                  <a:srgbClr val="000000"/>
                </a:solidFill>
                <a:effectLst/>
                <a:latin typeface="Verdana" panose="020B0604030504040204" pitchFamily="34" charset="0"/>
              </a:rPr>
              <a:t> from 2023 to 2033. </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a:t>
            </a:r>
          </a:p>
          <a:p>
            <a:pPr algn="l"/>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https://www.marketstatsville.com/request-sample/endpoint-detection-and-response-market?utm_source=Manjeet+Free+30+oct&amp;utm_medium=Manjeet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56E6A5-2743-8E36-5ADD-CEC2BD56A4C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084BD12-3B37-5E7F-222E-21016462A5A5}"/>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A9CCC13-5C90-B19C-405C-63EA787F7850}"/>
              </a:ext>
            </a:extLst>
          </p:cNvPr>
          <p:cNvSpPr txBox="1"/>
          <p:nvPr/>
        </p:nvSpPr>
        <p:spPr>
          <a:xfrm>
            <a:off x="342313" y="894534"/>
            <a:ext cx="11507373" cy="5355312"/>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https://www.marketstatsville.com/buy-now/endpoint-detection-and-response-market?opt=3338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Endpoint Detection and Response (EDR)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Component Outlook (Sales, USD Billion,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Solution</a:t>
            </a:r>
          </a:p>
          <a:p>
            <a:pPr algn="l">
              <a:buFont typeface="Arial" panose="020B0604020202020204" pitchFamily="34" charset="0"/>
              <a:buChar char="•"/>
            </a:pPr>
            <a:r>
              <a:rPr lang="en-US" b="0" i="0" dirty="0">
                <a:solidFill>
                  <a:srgbClr val="000000"/>
                </a:solidFill>
                <a:effectLst/>
                <a:latin typeface="Verdana" panose="020B0604030504040204" pitchFamily="34" charset="0"/>
              </a:rPr>
              <a:t>Services</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Professional Services</a:t>
            </a:r>
          </a:p>
          <a:p>
            <a:pPr marL="1143000" lvl="2" indent="-228600" algn="l">
              <a:buFont typeface="Arial" panose="020B0604020202020204" pitchFamily="34" charset="0"/>
              <a:buChar char="•"/>
            </a:pPr>
            <a:r>
              <a:rPr lang="en-US" b="0" i="0" dirty="0">
                <a:solidFill>
                  <a:srgbClr val="000000"/>
                </a:solidFill>
                <a:effectLst/>
                <a:latin typeface="Verdana" panose="020B0604030504040204" pitchFamily="34" charset="0"/>
              </a:rPr>
              <a:t>Training &amp; Consulting</a:t>
            </a:r>
          </a:p>
          <a:p>
            <a:pPr marL="1143000" lvl="2" indent="-228600" algn="l">
              <a:buFont typeface="Arial" panose="020B0604020202020204" pitchFamily="34" charset="0"/>
              <a:buChar char="•"/>
            </a:pPr>
            <a:r>
              <a:rPr lang="en-US" b="0" i="0" dirty="0">
                <a:solidFill>
                  <a:srgbClr val="000000"/>
                </a:solidFill>
                <a:effectLst/>
                <a:latin typeface="Verdana" panose="020B0604030504040204" pitchFamily="34" charset="0"/>
              </a:rPr>
              <a:t>Integration &amp; Implementation</a:t>
            </a:r>
          </a:p>
          <a:p>
            <a:pPr marL="1143000" lvl="2" indent="-228600" algn="l">
              <a:buFont typeface="Arial" panose="020B0604020202020204" pitchFamily="34" charset="0"/>
              <a:buChar char="•"/>
            </a:pPr>
            <a:r>
              <a:rPr lang="en-US" b="0" i="0" dirty="0">
                <a:solidFill>
                  <a:srgbClr val="000000"/>
                </a:solidFill>
                <a:effectLst/>
                <a:latin typeface="Verdana" panose="020B0604030504040204" pitchFamily="34" charset="0"/>
              </a:rPr>
              <a:t>Support &amp; Maintenance</a:t>
            </a:r>
          </a:p>
          <a:p>
            <a:pPr marL="742950" lvl="1" indent="-285750" algn="l">
              <a:buFont typeface="Arial" panose="020B0604020202020204" pitchFamily="34" charset="0"/>
              <a:buChar char="•"/>
            </a:pPr>
            <a:r>
              <a:rPr lang="en-US" b="0" i="0" dirty="0">
                <a:solidFill>
                  <a:srgbClr val="000000"/>
                </a:solidFill>
                <a:effectLst/>
                <a:latin typeface="Verdana" panose="020B0604030504040204" pitchFamily="34" charset="0"/>
              </a:rPr>
              <a:t>Managed Services</a:t>
            </a:r>
          </a:p>
          <a:p>
            <a:pPr algn="l"/>
            <a:r>
              <a:rPr lang="en-US" b="1" i="0" dirty="0">
                <a:solidFill>
                  <a:srgbClr val="000000"/>
                </a:solidFill>
                <a:effectLst/>
                <a:latin typeface="Verdana" panose="020B0604030504040204" pitchFamily="34" charset="0"/>
              </a:rPr>
              <a:t>By Deployment Mode Outlook (Sales, USD Billion,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On-Premise</a:t>
            </a:r>
          </a:p>
          <a:p>
            <a:pPr algn="l">
              <a:buFont typeface="Arial" panose="020B0604020202020204" pitchFamily="34" charset="0"/>
              <a:buChar char="•"/>
            </a:pPr>
            <a:r>
              <a:rPr lang="en-US" b="0" i="0" dirty="0">
                <a:solidFill>
                  <a:srgbClr val="000000"/>
                </a:solidFill>
                <a:effectLst/>
                <a:latin typeface="Verdana" panose="020B0604030504040204" pitchFamily="34" charset="0"/>
              </a:rPr>
              <a:t>Cloud</a:t>
            </a:r>
          </a:p>
          <a:p>
            <a:pPr algn="l"/>
            <a:r>
              <a:rPr lang="en-US" b="1" i="0" dirty="0">
                <a:solidFill>
                  <a:srgbClr val="000000"/>
                </a:solidFill>
                <a:effectLst/>
                <a:latin typeface="Verdana" panose="020B0604030504040204" pitchFamily="34" charset="0"/>
              </a:rPr>
              <a:t>By Enterprise Size Outlook (Sales, USD Billion,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Small and Medium Enterprises (SMEs)</a:t>
            </a:r>
          </a:p>
          <a:p>
            <a:pPr algn="l">
              <a:buFont typeface="Arial" panose="020B0604020202020204" pitchFamily="34" charset="0"/>
              <a:buChar char="•"/>
            </a:pPr>
            <a:r>
              <a:rPr lang="en-US" b="0" i="0" dirty="0">
                <a:solidFill>
                  <a:srgbClr val="000000"/>
                </a:solidFill>
                <a:effectLst/>
                <a:latin typeface="Verdana" panose="020B0604030504040204" pitchFamily="34" charset="0"/>
              </a:rPr>
              <a:t>Large Enterprises</a:t>
            </a:r>
            <a:endParaRPr lang="en-IN" dirty="0"/>
          </a:p>
        </p:txBody>
      </p:sp>
    </p:spTree>
    <p:extLst>
      <p:ext uri="{BB962C8B-B14F-4D97-AF65-F5344CB8AC3E}">
        <p14:creationId xmlns:p14="http://schemas.microsoft.com/office/powerpoint/2010/main" val="2872204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2B837E-450A-DED7-F32B-8F9508E9FF3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EB48D15-C56E-111F-082E-623F01A8221D}"/>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83F1DDCF-F1CF-6380-3AE7-11F4A91C6ADA}"/>
              </a:ext>
            </a:extLst>
          </p:cNvPr>
          <p:cNvSpPr txBox="1"/>
          <p:nvPr/>
        </p:nvSpPr>
        <p:spPr>
          <a:xfrm>
            <a:off x="309489" y="797064"/>
            <a:ext cx="11563643" cy="5078313"/>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Endpoint Device Outlook (Sales, USD Billion,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Network Devices &amp; Servers</a:t>
            </a:r>
          </a:p>
          <a:p>
            <a:pPr algn="l">
              <a:buFont typeface="Arial" panose="020B0604020202020204" pitchFamily="34" charset="0"/>
              <a:buChar char="•"/>
            </a:pPr>
            <a:r>
              <a:rPr lang="en-US" b="0" i="0" dirty="0">
                <a:solidFill>
                  <a:srgbClr val="000000"/>
                </a:solidFill>
                <a:effectLst/>
                <a:latin typeface="Verdana" panose="020B0604030504040204" pitchFamily="34" charset="0"/>
              </a:rPr>
              <a:t>Mobile Devices</a:t>
            </a:r>
          </a:p>
          <a:p>
            <a:pPr algn="l">
              <a:buFont typeface="Arial" panose="020B0604020202020204" pitchFamily="34" charset="0"/>
              <a:buChar char="•"/>
            </a:pPr>
            <a:r>
              <a:rPr lang="en-US" b="0" i="0" dirty="0">
                <a:solidFill>
                  <a:srgbClr val="000000"/>
                </a:solidFill>
                <a:effectLst/>
                <a:latin typeface="Verdana" panose="020B0604030504040204" pitchFamily="34" charset="0"/>
              </a:rPr>
              <a:t>Point of Sale (POS) Devices</a:t>
            </a:r>
          </a:p>
          <a:p>
            <a:pPr algn="l">
              <a:buFont typeface="Arial" panose="020B0604020202020204" pitchFamily="34" charset="0"/>
              <a:buChar char="•"/>
            </a:pPr>
            <a:r>
              <a:rPr lang="en-US" b="0" i="0" dirty="0">
                <a:solidFill>
                  <a:srgbClr val="000000"/>
                </a:solidFill>
                <a:effectLst/>
                <a:latin typeface="Verdana" panose="020B0604030504040204" pitchFamily="34" charset="0"/>
              </a:rPr>
              <a:t>Physical Perimeter Security Systems</a:t>
            </a:r>
          </a:p>
          <a:p>
            <a:pPr algn="l">
              <a:buFont typeface="Arial" panose="020B0604020202020204" pitchFamily="34" charset="0"/>
              <a:buChar char="•"/>
            </a:pPr>
            <a:r>
              <a:rPr lang="en-US" b="0" i="0" dirty="0">
                <a:solidFill>
                  <a:srgbClr val="000000"/>
                </a:solidFill>
                <a:effectLst/>
                <a:latin typeface="Verdana" panose="020B0604030504040204" pitchFamily="34" charset="0"/>
              </a:rPr>
              <a:t>Wearables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Industry Outlook (Sales, USD Billion, 2019-2033)</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Banking, Financial Services and Insurance (BFSI)</a:t>
            </a:r>
          </a:p>
          <a:p>
            <a:pPr algn="l">
              <a:buFont typeface="Arial" panose="020B0604020202020204" pitchFamily="34" charset="0"/>
              <a:buChar char="•"/>
            </a:pPr>
            <a:r>
              <a:rPr lang="en-US" b="0" i="0" dirty="0">
                <a:solidFill>
                  <a:srgbClr val="000000"/>
                </a:solidFill>
                <a:effectLst/>
                <a:latin typeface="Verdana" panose="020B0604030504040204" pitchFamily="34" charset="0"/>
              </a:rPr>
              <a:t>IT &amp; Telecom</a:t>
            </a:r>
          </a:p>
          <a:p>
            <a:pPr algn="l">
              <a:buFont typeface="Arial" panose="020B0604020202020204" pitchFamily="34" charset="0"/>
              <a:buChar char="•"/>
            </a:pPr>
            <a:r>
              <a:rPr lang="en-US" b="0" i="0" dirty="0">
                <a:solidFill>
                  <a:srgbClr val="000000"/>
                </a:solidFill>
                <a:effectLst/>
                <a:latin typeface="Verdana" panose="020B0604030504040204" pitchFamily="34" charset="0"/>
              </a:rPr>
              <a:t>Government &amp; Public Utilities</a:t>
            </a:r>
          </a:p>
          <a:p>
            <a:pPr algn="l">
              <a:buFont typeface="Arial" panose="020B0604020202020204" pitchFamily="34" charset="0"/>
              <a:buChar char="•"/>
            </a:pPr>
            <a:r>
              <a:rPr lang="en-US" b="0" i="0" dirty="0">
                <a:solidFill>
                  <a:srgbClr val="000000"/>
                </a:solidFill>
                <a:effectLst/>
                <a:latin typeface="Verdana" panose="020B0604030504040204" pitchFamily="34" charset="0"/>
              </a:rPr>
              <a:t>Aerospace &amp; Defense</a:t>
            </a:r>
          </a:p>
          <a:p>
            <a:pPr algn="l">
              <a:buFont typeface="Arial" panose="020B0604020202020204" pitchFamily="34" charset="0"/>
              <a:buChar char="•"/>
            </a:pPr>
            <a:r>
              <a:rPr lang="en-US" b="0" i="0" dirty="0">
                <a:solidFill>
                  <a:srgbClr val="000000"/>
                </a:solidFill>
                <a:effectLst/>
                <a:latin typeface="Verdana" panose="020B0604030504040204" pitchFamily="34" charset="0"/>
              </a:rPr>
              <a:t>Manufacturing</a:t>
            </a:r>
          </a:p>
          <a:p>
            <a:pPr algn="l">
              <a:buFont typeface="Arial" panose="020B0604020202020204" pitchFamily="34" charset="0"/>
              <a:buChar char="•"/>
            </a:pPr>
            <a:r>
              <a:rPr lang="en-US" b="0" i="0" dirty="0">
                <a:solidFill>
                  <a:srgbClr val="000000"/>
                </a:solidFill>
                <a:effectLst/>
                <a:latin typeface="Verdana" panose="020B0604030504040204" pitchFamily="34" charset="0"/>
              </a:rPr>
              <a:t>Healthcare</a:t>
            </a:r>
          </a:p>
          <a:p>
            <a:pPr algn="l">
              <a:buFont typeface="Arial" panose="020B0604020202020204" pitchFamily="34" charset="0"/>
              <a:buChar char="•"/>
            </a:pPr>
            <a:r>
              <a:rPr lang="en-US" b="0" i="0" dirty="0">
                <a:solidFill>
                  <a:srgbClr val="000000"/>
                </a:solidFill>
                <a:effectLst/>
                <a:latin typeface="Verdana" panose="020B0604030504040204" pitchFamily="34" charset="0"/>
              </a:rPr>
              <a:t>Retail</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1566577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7CEFBE-6045-ED76-8FD4-DFF9508EA7D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864ED61-D23A-9827-405C-2B88A4250553}"/>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91AFD059-42E4-45B8-F2A0-EC6772CF5F7F}"/>
              </a:ext>
            </a:extLst>
          </p:cNvPr>
          <p:cNvSpPr txBox="1"/>
          <p:nvPr/>
        </p:nvSpPr>
        <p:spPr>
          <a:xfrm>
            <a:off x="293077" y="334836"/>
            <a:ext cx="11605846" cy="590931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https://www.marketstatsville.com/table-of-content/endpoint-detection-and-response-market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IN" b="1" i="0" dirty="0">
                <a:solidFill>
                  <a:srgbClr val="000000"/>
                </a:solidFill>
                <a:effectLst/>
                <a:latin typeface="Verdana" panose="020B0604030504040204" pitchFamily="34" charset="0"/>
              </a:rPr>
              <a:t>Major key players in the global Endpoint Detection and Response (EDR) market are:</a:t>
            </a:r>
          </a:p>
          <a:p>
            <a:pPr algn="l">
              <a:buFont typeface="Arial" panose="020B0604020202020204" pitchFamily="34" charset="0"/>
              <a:buChar char="•"/>
            </a:pPr>
            <a:r>
              <a:rPr lang="en-IN" b="0" i="0" dirty="0">
                <a:solidFill>
                  <a:srgbClr val="000000"/>
                </a:solidFill>
                <a:effectLst/>
                <a:latin typeface="Verdana" panose="020B0604030504040204" pitchFamily="34" charset="0"/>
              </a:rPr>
              <a:t>Carbon Black, Inc. (VMware)</a:t>
            </a:r>
          </a:p>
          <a:p>
            <a:pPr algn="l">
              <a:buFont typeface="Arial" panose="020B0604020202020204" pitchFamily="34" charset="0"/>
              <a:buChar char="•"/>
            </a:pPr>
            <a:r>
              <a:rPr lang="en-IN" b="0" i="0" dirty="0">
                <a:solidFill>
                  <a:srgbClr val="000000"/>
                </a:solidFill>
                <a:effectLst/>
                <a:latin typeface="Verdana" panose="020B0604030504040204" pitchFamily="34" charset="0"/>
              </a:rPr>
              <a:t>Check Point Software Technologies Ltd.</a:t>
            </a:r>
          </a:p>
          <a:p>
            <a:pPr algn="l">
              <a:buFont typeface="Arial" panose="020B0604020202020204" pitchFamily="34" charset="0"/>
              <a:buChar char="•"/>
            </a:pPr>
            <a:r>
              <a:rPr lang="en-IN" b="0" i="0" dirty="0">
                <a:solidFill>
                  <a:srgbClr val="000000"/>
                </a:solidFill>
                <a:effectLst/>
                <a:latin typeface="Verdana" panose="020B0604030504040204" pitchFamily="34" charset="0"/>
              </a:rPr>
              <a:t>Cisco Systems, Inc.</a:t>
            </a:r>
          </a:p>
          <a:p>
            <a:pPr algn="l">
              <a:buFont typeface="Arial" panose="020B0604020202020204" pitchFamily="34" charset="0"/>
              <a:buChar char="•"/>
            </a:pPr>
            <a:r>
              <a:rPr lang="en-IN" b="0" i="0" dirty="0">
                <a:solidFill>
                  <a:srgbClr val="000000"/>
                </a:solidFill>
                <a:effectLst/>
                <a:latin typeface="Verdana" panose="020B0604030504040204" pitchFamily="34" charset="0"/>
              </a:rPr>
              <a:t>CrowdStrike, Inc.</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Cyberbit</a:t>
            </a:r>
            <a:r>
              <a:rPr lang="en-IN" b="0" i="0" dirty="0">
                <a:solidFill>
                  <a:srgbClr val="000000"/>
                </a:solidFill>
                <a:effectLst/>
                <a:latin typeface="Verdana" panose="020B0604030504040204" pitchFamily="34" charset="0"/>
              </a:rPr>
              <a:t>, Cybereason Inc.</a:t>
            </a:r>
          </a:p>
          <a:p>
            <a:pPr algn="l">
              <a:buFont typeface="Arial" panose="020B0604020202020204" pitchFamily="34" charset="0"/>
              <a:buChar char="•"/>
            </a:pPr>
            <a:r>
              <a:rPr lang="en-IN" b="0" i="0" dirty="0">
                <a:solidFill>
                  <a:srgbClr val="000000"/>
                </a:solidFill>
                <a:effectLst/>
                <a:latin typeface="Verdana" panose="020B0604030504040204" pitchFamily="34" charset="0"/>
              </a:rPr>
              <a:t>Digital Guardian</a:t>
            </a:r>
          </a:p>
          <a:p>
            <a:pPr algn="l">
              <a:buFont typeface="Arial" panose="020B0604020202020204" pitchFamily="34" charset="0"/>
              <a:buChar char="•"/>
            </a:pPr>
            <a:r>
              <a:rPr lang="en-IN" b="0" i="0" dirty="0">
                <a:solidFill>
                  <a:srgbClr val="000000"/>
                </a:solidFill>
                <a:effectLst/>
                <a:latin typeface="Verdana" panose="020B0604030504040204" pitchFamily="34" charset="0"/>
              </a:rPr>
              <a:t>FireEye, Inc.</a:t>
            </a:r>
          </a:p>
          <a:p>
            <a:pPr algn="l">
              <a:buFont typeface="Arial" panose="020B0604020202020204" pitchFamily="34" charset="0"/>
              <a:buChar char="•"/>
            </a:pPr>
            <a:r>
              <a:rPr lang="en-IN" b="0" i="0" dirty="0">
                <a:solidFill>
                  <a:srgbClr val="000000"/>
                </a:solidFill>
                <a:effectLst/>
                <a:latin typeface="Verdana" panose="020B0604030504040204" pitchFamily="34" charset="0"/>
              </a:rPr>
              <a:t>F-Secure</a:t>
            </a:r>
          </a:p>
          <a:p>
            <a:pPr algn="l">
              <a:buFont typeface="Arial" panose="020B0604020202020204" pitchFamily="34" charset="0"/>
              <a:buChar char="•"/>
            </a:pPr>
            <a:r>
              <a:rPr lang="en-IN" b="0" i="0" dirty="0">
                <a:solidFill>
                  <a:srgbClr val="000000"/>
                </a:solidFill>
                <a:effectLst/>
                <a:latin typeface="Verdana" panose="020B0604030504040204" pitchFamily="34" charset="0"/>
              </a:rPr>
              <a:t>Intel Security – McAfee, LLC.</a:t>
            </a:r>
          </a:p>
          <a:p>
            <a:pPr algn="l">
              <a:buFont typeface="Arial" panose="020B0604020202020204" pitchFamily="34" charset="0"/>
              <a:buChar char="•"/>
            </a:pPr>
            <a:r>
              <a:rPr lang="en-IN" b="0" i="0" dirty="0">
                <a:solidFill>
                  <a:srgbClr val="000000"/>
                </a:solidFill>
                <a:effectLst/>
                <a:latin typeface="Verdana" panose="020B0604030504040204" pitchFamily="34" charset="0"/>
              </a:rPr>
              <a:t>Kaspersky</a:t>
            </a:r>
          </a:p>
          <a:p>
            <a:pPr algn="l">
              <a:buFont typeface="Arial" panose="020B0604020202020204" pitchFamily="34" charset="0"/>
              <a:buChar char="•"/>
            </a:pPr>
            <a:r>
              <a:rPr lang="en-IN" b="0" i="0" dirty="0">
                <a:solidFill>
                  <a:srgbClr val="000000"/>
                </a:solidFill>
                <a:effectLst/>
                <a:latin typeface="Verdana" panose="020B0604030504040204" pitchFamily="34" charset="0"/>
              </a:rPr>
              <a:t>Microsoft Corporation</a:t>
            </a:r>
          </a:p>
          <a:p>
            <a:pPr algn="l">
              <a:buFont typeface="Arial" panose="020B0604020202020204" pitchFamily="34" charset="0"/>
              <a:buChar char="•"/>
            </a:pPr>
            <a:r>
              <a:rPr lang="en-IN" b="0" i="0" dirty="0">
                <a:solidFill>
                  <a:srgbClr val="000000"/>
                </a:solidFill>
                <a:effectLst/>
                <a:latin typeface="Verdana" panose="020B0604030504040204" pitchFamily="34" charset="0"/>
              </a:rPr>
              <a:t>Open Text Corp.</a:t>
            </a:r>
          </a:p>
          <a:p>
            <a:pPr algn="l">
              <a:buFont typeface="Arial" panose="020B0604020202020204" pitchFamily="34" charset="0"/>
              <a:buChar char="•"/>
            </a:pPr>
            <a:r>
              <a:rPr lang="en-IN" b="0" i="0" dirty="0">
                <a:solidFill>
                  <a:srgbClr val="000000"/>
                </a:solidFill>
                <a:effectLst/>
                <a:latin typeface="Verdana" panose="020B0604030504040204" pitchFamily="34" charset="0"/>
              </a:rPr>
              <a:t>Palo Alto Networks</a:t>
            </a:r>
          </a:p>
          <a:p>
            <a:pPr algn="l">
              <a:buFont typeface="Arial" panose="020B0604020202020204" pitchFamily="34" charset="0"/>
              <a:buChar char="•"/>
            </a:pPr>
            <a:endParaRPr lang="en-IN" dirty="0">
              <a:solidFill>
                <a:srgbClr val="000000"/>
              </a:solidFill>
              <a:latin typeface="Verdana" panose="020B0604030504040204" pitchFamily="34" charset="0"/>
            </a:endParaRPr>
          </a:p>
          <a:p>
            <a:pPr algn="l">
              <a:buFont typeface="Arial" panose="020B0604020202020204" pitchFamily="34" charset="0"/>
              <a:buChar char="•"/>
            </a:pPr>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3"/>
              </a:rPr>
              <a:t>https://www.marketstatsville.com/endpoint-detection-and-response-market</a:t>
            </a:r>
            <a:r>
              <a:rPr lang="en-IN"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664302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5691</TotalTime>
  <Words>1441</Words>
  <Application>Microsoft Office PowerPoint</Application>
  <PresentationFormat>Widescreen</PresentationFormat>
  <Paragraphs>97</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548</cp:revision>
  <dcterms:created xsi:type="dcterms:W3CDTF">2017-04-19T06:29:38Z</dcterms:created>
  <dcterms:modified xsi:type="dcterms:W3CDTF">2023-10-30T11:08:09Z</dcterms:modified>
</cp:coreProperties>
</file>