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08-12-2023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12/8/2023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12/8/2023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12/8/2023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12/8/2023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12/8/2023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12/8/2023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epassports-eid-cards-market?utm_source=Manjeet+medium+07+Dec&amp;utm_medium=Manjeet" TargetMode="External"/><Relationship Id="rId2" Type="http://schemas.openxmlformats.org/officeDocument/2006/relationships/hyperlink" Target="https://www.marketstatsville.com/epassports-eid-card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epassports-eid-cards-market" TargetMode="External"/><Relationship Id="rId2" Type="http://schemas.openxmlformats.org/officeDocument/2006/relationships/hyperlink" Target="https://www.marketstatsville.com/buy-now/epassports-eid-cards-market?opt=3338&amp;utm_source=Manjeet+medium+07+Dec&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mailto:www.thalesgroup.com" TargetMode="External"/><Relationship Id="rId2" Type="http://schemas.openxmlformats.org/officeDocument/2006/relationships/hyperlink" Target="https://www.marketstatsville.com/epassports-eid-cards-market" TargetMode="External"/><Relationship Id="rId1" Type="http://schemas.openxmlformats.org/officeDocument/2006/relationships/slideLayout" Target="../slideLayouts/slideLayout7.xml"/><Relationship Id="rId5" Type="http://schemas.openxmlformats.org/officeDocument/2006/relationships/hyperlink" Target="mailto:www.idemia.com" TargetMode="External"/><Relationship Id="rId4" Type="http://schemas.openxmlformats.org/officeDocument/2006/relationships/hyperlink" Target="mailto:www.veridos.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a:t>
            </a:r>
            <a:r>
              <a:rPr lang="en-US" sz="4800" b="1" dirty="0" err="1">
                <a:solidFill>
                  <a:srgbClr val="92D050"/>
                </a:solidFill>
                <a:latin typeface="IBMPlexSans"/>
              </a:rPr>
              <a:t>ePassports</a:t>
            </a:r>
            <a:r>
              <a:rPr lang="en-US" sz="4800" b="1" dirty="0">
                <a:solidFill>
                  <a:srgbClr val="92D050"/>
                </a:solidFill>
                <a:latin typeface="IBMPlexSans"/>
              </a:rPr>
              <a:t> and </a:t>
            </a:r>
            <a:r>
              <a:rPr lang="en-US" sz="4800" b="1" dirty="0" err="1">
                <a:solidFill>
                  <a:srgbClr val="92D050"/>
                </a:solidFill>
                <a:latin typeface="IBMPlexSans"/>
              </a:rPr>
              <a:t>eID</a:t>
            </a:r>
            <a:r>
              <a:rPr lang="en-US" sz="4800" b="1" dirty="0">
                <a:solidFill>
                  <a:srgbClr val="92D050"/>
                </a:solidFill>
                <a:latin typeface="IBMPlexSans"/>
              </a:rPr>
              <a:t> Cards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2024-2033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t>
            </a:r>
            <a:r>
              <a:rPr lang="en-US" sz="1600" b="1" i="0" dirty="0" err="1">
                <a:solidFill>
                  <a:srgbClr val="1A1A1B"/>
                </a:solidFill>
                <a:effectLst/>
                <a:latin typeface="IBMPlexSans"/>
              </a:rPr>
              <a:t>ePassports</a:t>
            </a:r>
            <a:r>
              <a:rPr lang="en-US" sz="1600" b="1" i="0" dirty="0">
                <a:solidFill>
                  <a:srgbClr val="1A1A1B"/>
                </a:solidFill>
                <a:effectLst/>
                <a:latin typeface="IBMPlexSans"/>
              </a:rPr>
              <a:t> and </a:t>
            </a:r>
            <a:r>
              <a:rPr lang="en-US" sz="1600" b="1" i="0" dirty="0" err="1">
                <a:solidFill>
                  <a:srgbClr val="1A1A1B"/>
                </a:solidFill>
                <a:effectLst/>
                <a:latin typeface="IBMPlexSans"/>
              </a:rPr>
              <a:t>eID</a:t>
            </a:r>
            <a:r>
              <a:rPr lang="en-US" sz="1600" b="1" i="0" dirty="0">
                <a:solidFill>
                  <a:srgbClr val="1A1A1B"/>
                </a:solidFill>
                <a:effectLst/>
                <a:latin typeface="IBMPlexSans"/>
              </a:rPr>
              <a:t> Cards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err="1">
                <a:solidFill>
                  <a:schemeClr val="tx2"/>
                </a:solidFill>
                <a:effectLst/>
              </a:rPr>
              <a:t>ePassports</a:t>
            </a:r>
            <a:r>
              <a:rPr lang="en-US" sz="2400" i="0" dirty="0">
                <a:solidFill>
                  <a:schemeClr val="tx2"/>
                </a:solidFill>
                <a:effectLst/>
              </a:rPr>
              <a:t> and </a:t>
            </a:r>
            <a:r>
              <a:rPr lang="en-US" sz="2400" i="0" dirty="0" err="1">
                <a:solidFill>
                  <a:schemeClr val="tx2"/>
                </a:solidFill>
                <a:effectLst/>
              </a:rPr>
              <a:t>eID</a:t>
            </a:r>
            <a:r>
              <a:rPr lang="en-US" sz="2400" i="0" dirty="0">
                <a:solidFill>
                  <a:schemeClr val="tx2"/>
                </a:solidFill>
                <a:effectLst/>
              </a:rPr>
              <a:t> Cards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5355312"/>
          </a:xfrm>
          <a:prstGeom prst="rect">
            <a:avLst/>
          </a:prstGeom>
          <a:noFill/>
        </p:spPr>
        <p:txBody>
          <a:bodyPr wrap="square">
            <a:spAutoFit/>
          </a:bodyPr>
          <a:lstStyle/>
          <a:p>
            <a:pPr algn="l"/>
            <a:r>
              <a:rPr lang="en-US" dirty="0" err="1">
                <a:solidFill>
                  <a:srgbClr val="000000"/>
                </a:solidFill>
                <a:latin typeface="Verdana" panose="020B0604030504040204" pitchFamily="34" charset="0"/>
              </a:rPr>
              <a:t>ePassports</a:t>
            </a:r>
            <a:r>
              <a:rPr lang="en-US" dirty="0">
                <a:solidFill>
                  <a:srgbClr val="000000"/>
                </a:solidFill>
                <a:latin typeface="Verdana" panose="020B0604030504040204" pitchFamily="34" charset="0"/>
              </a:rPr>
              <a:t> and </a:t>
            </a:r>
            <a:r>
              <a:rPr lang="en-US" dirty="0" err="1">
                <a:solidFill>
                  <a:srgbClr val="000000"/>
                </a:solidFill>
                <a:latin typeface="Verdana" panose="020B0604030504040204" pitchFamily="34" charset="0"/>
              </a:rPr>
              <a:t>eID</a:t>
            </a:r>
            <a:r>
              <a:rPr lang="en-US" dirty="0">
                <a:solidFill>
                  <a:srgbClr val="000000"/>
                </a:solidFill>
                <a:latin typeface="Verdana" panose="020B0604030504040204" pitchFamily="34" charset="0"/>
              </a:rPr>
              <a:t> Cards Market by Type (Ordinary E-passport, Service &amp; Diplomatic E-Passport, </a:t>
            </a:r>
            <a:r>
              <a:rPr lang="en-US" dirty="0" err="1">
                <a:solidFill>
                  <a:srgbClr val="000000"/>
                </a:solidFill>
                <a:latin typeface="Verdana" panose="020B0604030504040204" pitchFamily="34" charset="0"/>
              </a:rPr>
              <a:t>eID</a:t>
            </a:r>
            <a:r>
              <a:rPr lang="en-US" dirty="0">
                <a:solidFill>
                  <a:srgbClr val="000000"/>
                </a:solidFill>
                <a:latin typeface="Verdana" panose="020B0604030504040204" pitchFamily="34" charset="0"/>
              </a:rPr>
              <a:t> Cards), by Application (Adult, Child), and by Region (US, Canada, Mexico, UK, Germany, France, Italy, Spain, China, Japan, India, South Korea, Southeast Asia) – Global Share and Forecast to 2033</a:t>
            </a:r>
          </a:p>
          <a:p>
            <a:pPr algn="l"/>
            <a:endParaRPr lang="en-US" dirty="0">
              <a:solidFill>
                <a:srgbClr val="000000"/>
              </a:solidFill>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a:t>
            </a:r>
            <a:r>
              <a:rPr lang="en-US" b="0" i="0" dirty="0" err="1">
                <a:solidFill>
                  <a:srgbClr val="000000"/>
                </a:solidFill>
                <a:effectLst/>
                <a:latin typeface="Verdana" panose="020B0604030504040204" pitchFamily="34" charset="0"/>
                <a:hlinkClick r:id="rId2"/>
              </a:rPr>
              <a:t>ePassports</a:t>
            </a:r>
            <a:r>
              <a:rPr lang="en-US" b="0" i="0" dirty="0">
                <a:solidFill>
                  <a:srgbClr val="000000"/>
                </a:solidFill>
                <a:effectLst/>
                <a:latin typeface="Verdana" panose="020B0604030504040204" pitchFamily="34" charset="0"/>
                <a:hlinkClick r:id="rId2"/>
              </a:rPr>
              <a:t> and </a:t>
            </a:r>
            <a:r>
              <a:rPr lang="en-US" b="0" i="0" dirty="0" err="1">
                <a:solidFill>
                  <a:srgbClr val="000000"/>
                </a:solidFill>
                <a:effectLst/>
                <a:latin typeface="Verdana" panose="020B0604030504040204" pitchFamily="34" charset="0"/>
                <a:hlinkClick r:id="rId2"/>
              </a:rPr>
              <a:t>eID</a:t>
            </a:r>
            <a:r>
              <a:rPr lang="en-US" b="0" i="0" dirty="0">
                <a:solidFill>
                  <a:srgbClr val="000000"/>
                </a:solidFill>
                <a:effectLst/>
                <a:latin typeface="Verdana" panose="020B0604030504040204" pitchFamily="34" charset="0"/>
                <a:hlinkClick r:id="rId2"/>
              </a:rPr>
              <a:t> Cards market</a:t>
            </a:r>
            <a:r>
              <a:rPr lang="en-US" b="1"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rPr>
              <a:t>size is expected to grow from </a:t>
            </a:r>
            <a:r>
              <a:rPr lang="en-US" b="1" i="0" dirty="0">
                <a:solidFill>
                  <a:srgbClr val="000000"/>
                </a:solidFill>
                <a:effectLst/>
                <a:latin typeface="Verdana" panose="020B0604030504040204" pitchFamily="34" charset="0"/>
              </a:rPr>
              <a:t>USD 58,752.52 million in 2022</a:t>
            </a:r>
            <a:r>
              <a:rPr lang="en-US" b="0" i="0" dirty="0">
                <a:solidFill>
                  <a:srgbClr val="000000"/>
                </a:solidFill>
                <a:effectLst/>
                <a:latin typeface="Verdana" panose="020B0604030504040204" pitchFamily="34" charset="0"/>
              </a:rPr>
              <a:t> to </a:t>
            </a:r>
            <a:r>
              <a:rPr lang="en-US" b="1" i="0" dirty="0">
                <a:solidFill>
                  <a:srgbClr val="000000"/>
                </a:solidFill>
                <a:effectLst/>
                <a:latin typeface="Verdana" panose="020B0604030504040204" pitchFamily="34" charset="0"/>
              </a:rPr>
              <a:t>USD 518,880.40 million by 2033</a:t>
            </a:r>
            <a:r>
              <a:rPr lang="en-US" b="0" i="0" dirty="0">
                <a:solidFill>
                  <a:srgbClr val="000000"/>
                </a:solidFill>
                <a:effectLst/>
                <a:latin typeface="Verdana" panose="020B0604030504040204" pitchFamily="34" charset="0"/>
              </a:rPr>
              <a:t>, growing at a </a:t>
            </a:r>
            <a:r>
              <a:rPr lang="en-US" b="1" i="0" dirty="0">
                <a:solidFill>
                  <a:srgbClr val="000000"/>
                </a:solidFill>
                <a:effectLst/>
                <a:latin typeface="Verdana" panose="020B0604030504040204" pitchFamily="34" charset="0"/>
              </a:rPr>
              <a:t>CAGR of 21.9%</a:t>
            </a:r>
            <a:r>
              <a:rPr lang="en-US" b="0" i="0" dirty="0">
                <a:solidFill>
                  <a:srgbClr val="000000"/>
                </a:solidFill>
                <a:effectLst/>
                <a:latin typeface="Verdana" panose="020B0604030504040204" pitchFamily="34" charset="0"/>
              </a:rPr>
              <a:t> from 2023 to 2033.</a:t>
            </a:r>
          </a:p>
          <a:p>
            <a:pPr algn="l"/>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A newly published report by Market Statsville Group (MSG), titled Global </a:t>
            </a:r>
            <a:r>
              <a:rPr lang="en-US" b="0" i="0" dirty="0" err="1">
                <a:solidFill>
                  <a:srgbClr val="000000"/>
                </a:solidFill>
                <a:effectLst/>
                <a:latin typeface="Verdana" panose="020B0604030504040204" pitchFamily="34" charset="0"/>
              </a:rPr>
              <a:t>EPassports</a:t>
            </a:r>
            <a:r>
              <a:rPr lang="en-US" b="0" i="0" dirty="0">
                <a:solidFill>
                  <a:srgbClr val="000000"/>
                </a:solidFill>
                <a:effectLst/>
                <a:latin typeface="Verdana" panose="020B0604030504040204" pitchFamily="34" charset="0"/>
              </a:rPr>
              <a:t> and </a:t>
            </a:r>
            <a:r>
              <a:rPr lang="en-US" b="0" i="0" dirty="0" err="1">
                <a:solidFill>
                  <a:srgbClr val="000000"/>
                </a:solidFill>
                <a:effectLst/>
                <a:latin typeface="Verdana" panose="020B0604030504040204" pitchFamily="34" charset="0"/>
              </a:rPr>
              <a:t>eID</a:t>
            </a:r>
            <a:r>
              <a:rPr lang="en-US" b="0" i="0" dirty="0">
                <a:solidFill>
                  <a:srgbClr val="000000"/>
                </a:solidFill>
                <a:effectLst/>
                <a:latin typeface="Verdana" panose="020B0604030504040204" pitchFamily="34" charset="0"/>
              </a:rPr>
              <a:t> Cards Market provides an exhaustive analysis of significant industry insights and historical and projected global market figures. MSG expects the global </a:t>
            </a:r>
            <a:r>
              <a:rPr lang="en-US" b="0" i="0" dirty="0" err="1">
                <a:solidFill>
                  <a:srgbClr val="000000"/>
                </a:solidFill>
                <a:effectLst/>
                <a:latin typeface="Verdana" panose="020B0604030504040204" pitchFamily="34" charset="0"/>
              </a:rPr>
              <a:t>EPassports</a:t>
            </a:r>
            <a:r>
              <a:rPr lang="en-US" b="0" i="0" dirty="0">
                <a:solidFill>
                  <a:srgbClr val="000000"/>
                </a:solidFill>
                <a:effectLst/>
                <a:latin typeface="Verdana" panose="020B0604030504040204" pitchFamily="34" charset="0"/>
              </a:rPr>
              <a:t> and </a:t>
            </a:r>
            <a:r>
              <a:rPr lang="en-US" b="0" i="0" dirty="0" err="1">
                <a:solidFill>
                  <a:srgbClr val="000000"/>
                </a:solidFill>
                <a:effectLst/>
                <a:latin typeface="Verdana" panose="020B0604030504040204" pitchFamily="34" charset="0"/>
              </a:rPr>
              <a:t>eID</a:t>
            </a:r>
            <a:r>
              <a:rPr lang="en-US" b="0" i="0" dirty="0">
                <a:solidFill>
                  <a:srgbClr val="000000"/>
                </a:solidFill>
                <a:effectLst/>
                <a:latin typeface="Verdana" panose="020B0604030504040204" pitchFamily="34" charset="0"/>
              </a:rPr>
              <a:t> Cards market will showcase an impressive CAGR from 2024 to 2033. The comprehensive </a:t>
            </a:r>
            <a:r>
              <a:rPr lang="en-US" b="0" i="0" dirty="0" err="1">
                <a:solidFill>
                  <a:srgbClr val="000000"/>
                </a:solidFill>
                <a:effectLst/>
                <a:latin typeface="Verdana" panose="020B0604030504040204" pitchFamily="34" charset="0"/>
              </a:rPr>
              <a:t>EPassports</a:t>
            </a:r>
            <a:r>
              <a:rPr lang="en-US" b="0" i="0" dirty="0">
                <a:solidFill>
                  <a:srgbClr val="000000"/>
                </a:solidFill>
                <a:effectLst/>
                <a:latin typeface="Verdana" panose="020B0604030504040204" pitchFamily="34" charset="0"/>
              </a:rPr>
              <a:t> and </a:t>
            </a:r>
            <a:r>
              <a:rPr lang="en-US" b="0" i="0" dirty="0" err="1">
                <a:solidFill>
                  <a:srgbClr val="000000"/>
                </a:solidFill>
                <a:effectLst/>
                <a:latin typeface="Verdana" panose="020B0604030504040204" pitchFamily="34" charset="0"/>
              </a:rPr>
              <a:t>eID</a:t>
            </a:r>
            <a:r>
              <a:rPr lang="en-US" b="0" i="0" dirty="0">
                <a:solidFill>
                  <a:srgbClr val="000000"/>
                </a:solidFill>
                <a:effectLst/>
                <a:latin typeface="Verdana" panose="020B0604030504040204" pitchFamily="34" charset="0"/>
              </a:rPr>
              <a:t> Cards market research study highlights market dynamics, value chain analysis, regulatory framework, growing investment hotspots, competitive landscape, geographical landscape, and extensive market segments.</a:t>
            </a: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https://www.marketstatsville.com/request-sample/epassports-eid-cards-market?utm_source=Manjeet+medium+07+Dec&amp;utm_medium=Manjeet</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675B74-F138-90D7-DEA0-F1740506A54E}"/>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6B89C75A-5C51-D7C4-A7E0-B70DD3B558B4}"/>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AD97F778-A110-52F0-BD56-110027E22C65}"/>
              </a:ext>
            </a:extLst>
          </p:cNvPr>
          <p:cNvSpPr txBox="1"/>
          <p:nvPr/>
        </p:nvSpPr>
        <p:spPr>
          <a:xfrm>
            <a:off x="264941" y="710481"/>
            <a:ext cx="11662117" cy="4801314"/>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https://www.marketstatsville.com/buy-now/epassports-eid-cards-market?opt=3338&amp;utm_source=Manjeet+medium+07+Dec&amp;utm_medium=Manjeet</a:t>
            </a:r>
            <a:endParaRPr lang="en-US" b="1"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pPr algn="l"/>
            <a:r>
              <a:rPr lang="en-US" b="1" i="0" dirty="0" err="1">
                <a:solidFill>
                  <a:srgbClr val="000000"/>
                </a:solidFill>
                <a:effectLst/>
                <a:latin typeface="Verdana" panose="020B0604030504040204" pitchFamily="34" charset="0"/>
              </a:rPr>
              <a:t>EPassports</a:t>
            </a:r>
            <a:r>
              <a:rPr lang="en-US" b="1" i="0" dirty="0">
                <a:solidFill>
                  <a:srgbClr val="000000"/>
                </a:solidFill>
                <a:effectLst/>
                <a:latin typeface="Verdana" panose="020B0604030504040204" pitchFamily="34" charset="0"/>
              </a:rPr>
              <a:t> and </a:t>
            </a:r>
            <a:r>
              <a:rPr lang="en-US" b="1" i="0" dirty="0" err="1">
                <a:solidFill>
                  <a:srgbClr val="000000"/>
                </a:solidFill>
                <a:effectLst/>
                <a:latin typeface="Verdana" panose="020B0604030504040204" pitchFamily="34" charset="0"/>
              </a:rPr>
              <a:t>eID</a:t>
            </a:r>
            <a:r>
              <a:rPr lang="en-US" b="1" i="0" dirty="0">
                <a:solidFill>
                  <a:srgbClr val="000000"/>
                </a:solidFill>
                <a:effectLst/>
                <a:latin typeface="Verdana" panose="020B0604030504040204" pitchFamily="34" charset="0"/>
              </a:rPr>
              <a:t> Cards Market Segments Covered in this report are:</a:t>
            </a:r>
          </a:p>
          <a:p>
            <a:pPr algn="l"/>
            <a:endParaRPr lang="en-US" b="1"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Type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Ordinary E-passport</a:t>
            </a:r>
          </a:p>
          <a:p>
            <a:pPr algn="l">
              <a:buFont typeface="Arial" panose="020B0604020202020204" pitchFamily="34" charset="0"/>
              <a:buChar char="•"/>
            </a:pPr>
            <a:r>
              <a:rPr lang="en-US" b="0" i="0" dirty="0">
                <a:solidFill>
                  <a:srgbClr val="000000"/>
                </a:solidFill>
                <a:effectLst/>
                <a:latin typeface="Verdana" panose="020B0604030504040204" pitchFamily="34" charset="0"/>
              </a:rPr>
              <a:t>Service &amp; Diplomatic E-Passport</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eID</a:t>
            </a:r>
            <a:r>
              <a:rPr lang="en-US" b="0" i="0" dirty="0">
                <a:solidFill>
                  <a:srgbClr val="000000"/>
                </a:solidFill>
                <a:effectLst/>
                <a:latin typeface="Verdana" panose="020B0604030504040204" pitchFamily="34" charset="0"/>
              </a:rPr>
              <a:t> Cards</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Application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Adult</a:t>
            </a:r>
          </a:p>
          <a:p>
            <a:pPr algn="l">
              <a:buFont typeface="Arial" panose="020B0604020202020204" pitchFamily="34" charset="0"/>
              <a:buChar char="•"/>
            </a:pPr>
            <a:r>
              <a:rPr lang="en-US" b="0" i="0" dirty="0">
                <a:solidFill>
                  <a:srgbClr val="000000"/>
                </a:solidFill>
                <a:effectLst/>
                <a:latin typeface="Verdana" panose="020B0604030504040204" pitchFamily="34" charset="0"/>
              </a:rPr>
              <a:t>Child</a:t>
            </a:r>
          </a:p>
          <a:p>
            <a:pPr algn="l"/>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3"/>
              </a:rPr>
              <a:t>https://www.marketstatsville.com/table-of-content/epassports-eid-cards-market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2604960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6A8E65-1725-708B-A2CD-BEB740335C5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929790B8-3CD3-9155-38BF-3A42DEA0733C}"/>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740A753D-8EA7-3C06-2640-90D08679C588}"/>
              </a:ext>
            </a:extLst>
          </p:cNvPr>
          <p:cNvSpPr txBox="1"/>
          <p:nvPr/>
        </p:nvSpPr>
        <p:spPr>
          <a:xfrm>
            <a:off x="309489" y="520065"/>
            <a:ext cx="11577711" cy="5355312"/>
          </a:xfrm>
          <a:prstGeom prst="rect">
            <a:avLst/>
          </a:prstGeom>
          <a:noFill/>
        </p:spPr>
        <p:txBody>
          <a:bodyPr wrap="square">
            <a:spAutoFit/>
          </a:bodyPr>
          <a:lstStyle/>
          <a:p>
            <a:r>
              <a:rPr lang="en-IN" b="1" dirty="0"/>
              <a:t>Request For Report Description: </a:t>
            </a:r>
            <a:r>
              <a:rPr lang="en-IN" b="1" dirty="0">
                <a:hlinkClick r:id="rId2"/>
              </a:rPr>
              <a:t>https://www.marketstatsville.com/epassports-eid-cards-market</a:t>
            </a:r>
            <a:r>
              <a:rPr lang="en-IN" b="1" dirty="0"/>
              <a:t> </a:t>
            </a:r>
          </a:p>
          <a:p>
            <a:endParaRPr lang="en-IN" dirty="0"/>
          </a:p>
          <a:p>
            <a:r>
              <a:rPr lang="en-IN" b="1" dirty="0"/>
              <a:t>The key companies covered in the market report are:</a:t>
            </a:r>
          </a:p>
          <a:p>
            <a:endParaRPr lang="en-IN" b="1" dirty="0"/>
          </a:p>
          <a:p>
            <a:pPr>
              <a:buFont typeface="Arial" panose="020B0604020202020204" pitchFamily="34" charset="0"/>
              <a:buChar char="•"/>
            </a:pPr>
            <a:r>
              <a:rPr lang="en-IN" b="0" i="0" dirty="0">
                <a:solidFill>
                  <a:srgbClr val="000000"/>
                </a:solidFill>
                <a:effectLst/>
                <a:latin typeface="Verdana" panose="020B0604030504040204" pitchFamily="34" charset="0"/>
                <a:hlinkClick r:id="rId3"/>
              </a:rPr>
              <a:t>Thales Group (Gemalto)</a:t>
            </a:r>
            <a:endParaRPr lang="en-IN" b="0" i="0" dirty="0">
              <a:solidFill>
                <a:srgbClr val="000000"/>
              </a:solidFill>
              <a:effectLst/>
              <a:latin typeface="Verdana" panose="020B0604030504040204" pitchFamily="34" charset="0"/>
            </a:endParaRPr>
          </a:p>
          <a:p>
            <a:pPr>
              <a:buFont typeface="Arial" panose="020B0604020202020204" pitchFamily="34" charset="0"/>
              <a:buChar char="•"/>
            </a:pPr>
            <a:r>
              <a:rPr lang="en-IN" b="0" i="0" dirty="0" err="1">
                <a:solidFill>
                  <a:srgbClr val="000000"/>
                </a:solidFill>
                <a:effectLst/>
                <a:latin typeface="Verdana" panose="020B0604030504040204" pitchFamily="34" charset="0"/>
                <a:hlinkClick r:id="rId4"/>
              </a:rPr>
              <a:t>Veridos</a:t>
            </a:r>
            <a:endParaRPr lang="en-IN" b="0" i="0" dirty="0">
              <a:solidFill>
                <a:srgbClr val="000000"/>
              </a:solidFill>
              <a:effectLst/>
              <a:latin typeface="Verdana" panose="020B0604030504040204" pitchFamily="34" charset="0"/>
            </a:endParaRPr>
          </a:p>
          <a:p>
            <a:pPr>
              <a:buFont typeface="Arial" panose="020B0604020202020204" pitchFamily="34" charset="0"/>
              <a:buChar char="•"/>
            </a:pPr>
            <a:r>
              <a:rPr lang="en-IN" b="0" i="0" dirty="0" err="1">
                <a:solidFill>
                  <a:srgbClr val="000000"/>
                </a:solidFill>
                <a:effectLst/>
                <a:latin typeface="Verdana" panose="020B0604030504040204" pitchFamily="34" charset="0"/>
                <a:hlinkClick r:id="rId5"/>
              </a:rPr>
              <a:t>Idemia</a:t>
            </a:r>
            <a:r>
              <a:rPr lang="en-IN" b="0" i="0" dirty="0">
                <a:solidFill>
                  <a:srgbClr val="000000"/>
                </a:solidFill>
                <a:effectLst/>
                <a:latin typeface="Verdana" panose="020B0604030504040204" pitchFamily="34" charset="0"/>
                <a:hlinkClick r:id="rId5"/>
              </a:rPr>
              <a:t> (Morpho)</a:t>
            </a:r>
            <a:endParaRPr lang="en-IN" b="0" i="0" dirty="0">
              <a:solidFill>
                <a:srgbClr val="000000"/>
              </a:solidFill>
              <a:effectLst/>
              <a:latin typeface="Verdana" panose="020B0604030504040204" pitchFamily="34" charset="0"/>
            </a:endParaRPr>
          </a:p>
          <a:p>
            <a:pPr>
              <a:buFont typeface="Arial" panose="020B0604020202020204" pitchFamily="34" charset="0"/>
              <a:buChar char="•"/>
            </a:pPr>
            <a:r>
              <a:rPr lang="en-IN" b="0" i="0" dirty="0">
                <a:solidFill>
                  <a:srgbClr val="000000"/>
                </a:solidFill>
                <a:effectLst/>
                <a:latin typeface="Verdana" panose="020B0604030504040204" pitchFamily="34" charset="0"/>
              </a:rPr>
              <a:t>De La Rue</a:t>
            </a:r>
          </a:p>
          <a:p>
            <a:pPr>
              <a:buFont typeface="Arial" panose="020B0604020202020204" pitchFamily="34" charset="0"/>
              <a:buChar char="•"/>
            </a:pPr>
            <a:r>
              <a:rPr lang="en-IN" b="0" i="0" dirty="0">
                <a:solidFill>
                  <a:srgbClr val="000000"/>
                </a:solidFill>
                <a:effectLst/>
                <a:latin typeface="Verdana" panose="020B0604030504040204" pitchFamily="34" charset="0"/>
              </a:rPr>
              <a:t>Canadian Bank Note</a:t>
            </a:r>
          </a:p>
          <a:p>
            <a:pPr>
              <a:buFont typeface="Arial" panose="020B0604020202020204" pitchFamily="34" charset="0"/>
              <a:buChar char="•"/>
            </a:pPr>
            <a:r>
              <a:rPr lang="en-IN" b="0" i="0" dirty="0">
                <a:solidFill>
                  <a:srgbClr val="000000"/>
                </a:solidFill>
                <a:effectLst/>
                <a:latin typeface="Verdana" panose="020B0604030504040204" pitchFamily="34" charset="0"/>
              </a:rPr>
              <a:t>HID Global</a:t>
            </a:r>
          </a:p>
          <a:p>
            <a:pPr>
              <a:buFont typeface="Arial" panose="020B0604020202020204" pitchFamily="34" charset="0"/>
              <a:buChar char="•"/>
            </a:pPr>
            <a:r>
              <a:rPr lang="en-IN" b="0" i="0" dirty="0">
                <a:solidFill>
                  <a:srgbClr val="000000"/>
                </a:solidFill>
                <a:effectLst/>
                <a:latin typeface="Verdana" panose="020B0604030504040204" pitchFamily="34" charset="0"/>
              </a:rPr>
              <a:t>Iris Corporation </a:t>
            </a:r>
            <a:r>
              <a:rPr lang="en-IN" b="0" i="0" dirty="0" err="1">
                <a:solidFill>
                  <a:srgbClr val="000000"/>
                </a:solidFill>
                <a:effectLst/>
                <a:latin typeface="Verdana" panose="020B0604030504040204" pitchFamily="34" charset="0"/>
              </a:rPr>
              <a:t>Berhad</a:t>
            </a:r>
            <a:endParaRPr lang="en-IN" b="0" i="0" dirty="0">
              <a:solidFill>
                <a:srgbClr val="000000"/>
              </a:solidFill>
              <a:effectLst/>
              <a:latin typeface="Verdana" panose="020B0604030504040204" pitchFamily="34" charset="0"/>
            </a:endParaRPr>
          </a:p>
          <a:p>
            <a:pPr>
              <a:buFont typeface="Arial" panose="020B0604020202020204" pitchFamily="34" charset="0"/>
              <a:buChar char="•"/>
            </a:pPr>
            <a:r>
              <a:rPr lang="en-IN" b="0" i="0" dirty="0">
                <a:solidFill>
                  <a:srgbClr val="000000"/>
                </a:solidFill>
                <a:effectLst/>
                <a:latin typeface="Verdana" panose="020B0604030504040204" pitchFamily="34" charset="0"/>
              </a:rPr>
              <a:t>VFS Global</a:t>
            </a:r>
          </a:p>
          <a:p>
            <a:pPr>
              <a:buFont typeface="Arial" panose="020B0604020202020204" pitchFamily="34" charset="0"/>
              <a:buChar char="•"/>
            </a:pPr>
            <a:r>
              <a:rPr lang="en-IN" b="0" i="0" dirty="0" err="1">
                <a:solidFill>
                  <a:srgbClr val="000000"/>
                </a:solidFill>
                <a:effectLst/>
                <a:latin typeface="Verdana" panose="020B0604030504040204" pitchFamily="34" charset="0"/>
              </a:rPr>
              <a:t>Semlex</a:t>
            </a:r>
            <a:r>
              <a:rPr lang="en-IN" b="0" i="0" dirty="0">
                <a:solidFill>
                  <a:srgbClr val="000000"/>
                </a:solidFill>
                <a:effectLst/>
                <a:latin typeface="Verdana" panose="020B0604030504040204" pitchFamily="34" charset="0"/>
              </a:rPr>
              <a:t> Group</a:t>
            </a:r>
          </a:p>
          <a:p>
            <a:pPr>
              <a:buFont typeface="Arial" panose="020B0604020202020204" pitchFamily="34" charset="0"/>
              <a:buChar char="•"/>
            </a:pPr>
            <a:r>
              <a:rPr lang="en-IN" b="0" i="0" dirty="0">
                <a:solidFill>
                  <a:srgbClr val="000000"/>
                </a:solidFill>
                <a:effectLst/>
                <a:latin typeface="Verdana" panose="020B0604030504040204" pitchFamily="34" charset="0"/>
              </a:rPr>
              <a:t>Polycarbonate (Thailand) Co., Ltd.</a:t>
            </a:r>
          </a:p>
          <a:p>
            <a:pPr>
              <a:buFont typeface="Arial" panose="020B0604020202020204" pitchFamily="34" charset="0"/>
              <a:buChar char="•"/>
            </a:pPr>
            <a:r>
              <a:rPr lang="en-IN" b="0" i="0" dirty="0" err="1">
                <a:solidFill>
                  <a:srgbClr val="000000"/>
                </a:solidFill>
                <a:effectLst/>
                <a:latin typeface="Verdana" panose="020B0604030504040204" pitchFamily="34" charset="0"/>
              </a:rPr>
              <a:t>Bundesdruckerei</a:t>
            </a:r>
            <a:r>
              <a:rPr lang="en-IN" b="0" i="0" dirty="0">
                <a:solidFill>
                  <a:srgbClr val="000000"/>
                </a:solidFill>
                <a:effectLst/>
                <a:latin typeface="Verdana" panose="020B0604030504040204" pitchFamily="34" charset="0"/>
              </a:rPr>
              <a:t> (German Federal Printing Office)</a:t>
            </a:r>
          </a:p>
          <a:p>
            <a:pPr>
              <a:buFont typeface="Arial" panose="020B0604020202020204" pitchFamily="34" charset="0"/>
              <a:buChar char="•"/>
            </a:pPr>
            <a:r>
              <a:rPr lang="en-IN" b="0" i="0" dirty="0">
                <a:solidFill>
                  <a:srgbClr val="000000"/>
                </a:solidFill>
                <a:effectLst/>
                <a:latin typeface="Verdana" panose="020B0604030504040204" pitchFamily="34" charset="0"/>
              </a:rPr>
              <a:t>Beijing </a:t>
            </a:r>
            <a:r>
              <a:rPr lang="en-IN" b="0" i="0" dirty="0" err="1">
                <a:solidFill>
                  <a:srgbClr val="000000"/>
                </a:solidFill>
                <a:effectLst/>
                <a:latin typeface="Verdana" panose="020B0604030504040204" pitchFamily="34" charset="0"/>
              </a:rPr>
              <a:t>Jinchen</a:t>
            </a:r>
            <a:r>
              <a:rPr lang="en-IN" b="0" i="0" dirty="0">
                <a:solidFill>
                  <a:srgbClr val="000000"/>
                </a:solidFill>
                <a:effectLst/>
                <a:latin typeface="Verdana" panose="020B0604030504040204" pitchFamily="34" charset="0"/>
              </a:rPr>
              <a:t> </a:t>
            </a:r>
            <a:r>
              <a:rPr lang="en-IN" b="0" i="0" dirty="0" err="1">
                <a:solidFill>
                  <a:srgbClr val="000000"/>
                </a:solidFill>
                <a:effectLst/>
                <a:latin typeface="Verdana" panose="020B0604030504040204" pitchFamily="34" charset="0"/>
              </a:rPr>
              <a:t>Cvic</a:t>
            </a:r>
            <a:r>
              <a:rPr lang="en-IN" b="0" i="0" dirty="0">
                <a:solidFill>
                  <a:srgbClr val="000000"/>
                </a:solidFill>
                <a:effectLst/>
                <a:latin typeface="Verdana" panose="020B0604030504040204" pitchFamily="34" charset="0"/>
              </a:rPr>
              <a:t> Security Printing Co., Ltd.</a:t>
            </a:r>
          </a:p>
          <a:p>
            <a:pPr>
              <a:buFont typeface="Arial" panose="020B0604020202020204" pitchFamily="34" charset="0"/>
              <a:buChar char="•"/>
            </a:pPr>
            <a:r>
              <a:rPr lang="en-IN" b="0" i="0" dirty="0">
                <a:solidFill>
                  <a:srgbClr val="000000"/>
                </a:solidFill>
                <a:effectLst/>
                <a:latin typeface="Verdana" panose="020B0604030504040204" pitchFamily="34" charset="0"/>
              </a:rPr>
              <a:t>Casa da </a:t>
            </a:r>
            <a:r>
              <a:rPr lang="en-IN" b="0" i="0" dirty="0" err="1">
                <a:solidFill>
                  <a:srgbClr val="000000"/>
                </a:solidFill>
                <a:effectLst/>
                <a:latin typeface="Verdana" panose="020B0604030504040204" pitchFamily="34" charset="0"/>
              </a:rPr>
              <a:t>Moeda</a:t>
            </a:r>
            <a:r>
              <a:rPr lang="en-IN" b="0" i="0" dirty="0">
                <a:solidFill>
                  <a:srgbClr val="000000"/>
                </a:solidFill>
                <a:effectLst/>
                <a:latin typeface="Verdana" panose="020B0604030504040204" pitchFamily="34" charset="0"/>
              </a:rPr>
              <a:t> do </a:t>
            </a:r>
            <a:r>
              <a:rPr lang="en-IN" b="0" i="0" dirty="0" err="1">
                <a:solidFill>
                  <a:srgbClr val="000000"/>
                </a:solidFill>
                <a:effectLst/>
                <a:latin typeface="Verdana" panose="020B0604030504040204" pitchFamily="34" charset="0"/>
              </a:rPr>
              <a:t>Brasil</a:t>
            </a:r>
            <a:endParaRPr lang="en-IN" b="0" i="0" dirty="0">
              <a:solidFill>
                <a:srgbClr val="000000"/>
              </a:solidFill>
              <a:effectLst/>
              <a:latin typeface="Verdana" panose="020B0604030504040204" pitchFamily="34" charset="0"/>
            </a:endParaRPr>
          </a:p>
          <a:p>
            <a:pPr>
              <a:buFont typeface="Arial" panose="020B0604020202020204" pitchFamily="34" charset="0"/>
              <a:buChar char="•"/>
            </a:pPr>
            <a:r>
              <a:rPr lang="en-IN" b="0" i="0" dirty="0">
                <a:solidFill>
                  <a:srgbClr val="000000"/>
                </a:solidFill>
                <a:effectLst/>
                <a:latin typeface="Verdana" panose="020B0604030504040204" pitchFamily="34" charset="0"/>
              </a:rPr>
              <a:t>CCL Secure (formerly known as </a:t>
            </a:r>
            <a:r>
              <a:rPr lang="en-IN" b="0" i="0" dirty="0" err="1">
                <a:solidFill>
                  <a:srgbClr val="000000"/>
                </a:solidFill>
                <a:effectLst/>
                <a:latin typeface="Verdana" panose="020B0604030504040204" pitchFamily="34" charset="0"/>
              </a:rPr>
              <a:t>Innovia</a:t>
            </a:r>
            <a:r>
              <a:rPr lang="en-IN" b="0" i="0" dirty="0">
                <a:solidFill>
                  <a:srgbClr val="000000"/>
                </a:solidFill>
                <a:effectLst/>
                <a:latin typeface="Verdana" panose="020B0604030504040204" pitchFamily="34" charset="0"/>
              </a:rPr>
              <a:t> Security)</a:t>
            </a:r>
          </a:p>
          <a:p>
            <a:pPr>
              <a:buFont typeface="Arial" panose="020B0604020202020204" pitchFamily="34" charset="0"/>
              <a:buChar char="•"/>
            </a:pPr>
            <a:r>
              <a:rPr lang="en-IN" b="0" i="0" dirty="0" err="1">
                <a:solidFill>
                  <a:srgbClr val="000000"/>
                </a:solidFill>
                <a:effectLst/>
                <a:latin typeface="Verdana" panose="020B0604030504040204" pitchFamily="34" charset="0"/>
              </a:rPr>
              <a:t>Datasonic</a:t>
            </a:r>
            <a:r>
              <a:rPr lang="en-IN" b="0" i="0" dirty="0">
                <a:solidFill>
                  <a:srgbClr val="000000"/>
                </a:solidFill>
                <a:effectLst/>
                <a:latin typeface="Verdana" panose="020B0604030504040204" pitchFamily="34" charset="0"/>
              </a:rPr>
              <a:t> Group </a:t>
            </a:r>
            <a:r>
              <a:rPr lang="en-IN" b="0" i="0" dirty="0" err="1">
                <a:solidFill>
                  <a:srgbClr val="000000"/>
                </a:solidFill>
                <a:effectLst/>
                <a:latin typeface="Verdana" panose="020B0604030504040204" pitchFamily="34" charset="0"/>
              </a:rPr>
              <a:t>Berhad</a:t>
            </a:r>
            <a:endParaRPr lang="en-IN" dirty="0"/>
          </a:p>
        </p:txBody>
      </p:sp>
    </p:spTree>
    <p:extLst>
      <p:ext uri="{BB962C8B-B14F-4D97-AF65-F5344CB8AC3E}">
        <p14:creationId xmlns:p14="http://schemas.microsoft.com/office/powerpoint/2010/main" val="1972507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518CB4-85AB-FCF2-8461-23DA215B85E6}"/>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E9D92396-97CC-9991-2787-AB1BBE13CAD3}"/>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EE468733-D921-CBB8-FD24-76A7F53093FC}"/>
              </a:ext>
            </a:extLst>
          </p:cNvPr>
          <p:cNvSpPr txBox="1"/>
          <p:nvPr/>
        </p:nvSpPr>
        <p:spPr>
          <a:xfrm>
            <a:off x="328246" y="289624"/>
            <a:ext cx="11535508" cy="5909310"/>
          </a:xfrm>
          <a:prstGeom prst="rect">
            <a:avLst/>
          </a:prstGeom>
          <a:noFill/>
        </p:spPr>
        <p:txBody>
          <a:bodyPr wrap="square">
            <a:spAutoFit/>
          </a:bodyPr>
          <a:lstStyle/>
          <a:p>
            <a:pPr algn="l">
              <a:buFont typeface="Arial" panose="020B0604020202020204" pitchFamily="34" charset="0"/>
              <a:buChar char="•"/>
            </a:pPr>
            <a:r>
              <a:rPr lang="en-IN" b="0" i="0" dirty="0" err="1">
                <a:solidFill>
                  <a:srgbClr val="000000"/>
                </a:solidFill>
                <a:effectLst/>
                <a:latin typeface="Verdana" panose="020B0604030504040204" pitchFamily="34" charset="0"/>
              </a:rPr>
              <a:t>Dermalog</a:t>
            </a:r>
            <a:r>
              <a:rPr lang="en-IN" b="0" i="0" dirty="0">
                <a:solidFill>
                  <a:srgbClr val="000000"/>
                </a:solidFill>
                <a:effectLst/>
                <a:latin typeface="Verdana" panose="020B0604030504040204" pitchFamily="34" charset="0"/>
              </a:rPr>
              <a:t> Identification Systems</a:t>
            </a:r>
          </a:p>
          <a:p>
            <a:pPr algn="l">
              <a:buFont typeface="Arial" panose="020B0604020202020204" pitchFamily="34" charset="0"/>
              <a:buChar char="•"/>
            </a:pPr>
            <a:r>
              <a:rPr lang="en-IN" b="0" i="0" dirty="0">
                <a:solidFill>
                  <a:srgbClr val="000000"/>
                </a:solidFill>
                <a:effectLst/>
                <a:latin typeface="Verdana" panose="020B0604030504040204" pitchFamily="34" charset="0"/>
              </a:rPr>
              <a:t>Document Security Systems, Inc.</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Eastcompeace</a:t>
            </a:r>
            <a:r>
              <a:rPr lang="en-IN" b="0" i="0" dirty="0">
                <a:solidFill>
                  <a:srgbClr val="000000"/>
                </a:solidFill>
                <a:effectLst/>
                <a:latin typeface="Verdana" panose="020B0604030504040204" pitchFamily="34" charset="0"/>
              </a:rPr>
              <a:t> Technology</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Giesecke+Devrient</a:t>
            </a:r>
            <a:r>
              <a:rPr lang="en-IN" b="0" i="0" dirty="0">
                <a:solidFill>
                  <a:srgbClr val="000000"/>
                </a:solidFill>
                <a:effectLst/>
                <a:latin typeface="Verdana" panose="020B0604030504040204" pitchFamily="34" charset="0"/>
              </a:rPr>
              <a:t> (G+D)</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Goznak</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IAI Industrial Systems</a:t>
            </a:r>
          </a:p>
          <a:p>
            <a:pPr algn="l">
              <a:buFont typeface="Arial" panose="020B0604020202020204" pitchFamily="34" charset="0"/>
              <a:buChar char="•"/>
            </a:pPr>
            <a:r>
              <a:rPr lang="en-IN" b="0" i="0" dirty="0">
                <a:solidFill>
                  <a:srgbClr val="000000"/>
                </a:solidFill>
                <a:effectLst/>
                <a:latin typeface="Verdana" panose="020B0604030504040204" pitchFamily="34" charset="0"/>
              </a:rPr>
              <a:t>INCM (Portuguese Mint and Official Printing Office)</a:t>
            </a:r>
          </a:p>
          <a:p>
            <a:pPr algn="l">
              <a:buFont typeface="Arial" panose="020B0604020202020204" pitchFamily="34" charset="0"/>
              <a:buChar char="•"/>
            </a:pPr>
            <a:r>
              <a:rPr lang="en-IN" b="0" i="0" dirty="0">
                <a:solidFill>
                  <a:srgbClr val="000000"/>
                </a:solidFill>
                <a:effectLst/>
                <a:latin typeface="Verdana" panose="020B0604030504040204" pitchFamily="34" charset="0"/>
              </a:rPr>
              <a:t>India Security Press</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Istituto</a:t>
            </a:r>
            <a:r>
              <a:rPr lang="en-IN" b="0" i="0" dirty="0">
                <a:solidFill>
                  <a:srgbClr val="000000"/>
                </a:solidFill>
                <a:effectLst/>
                <a:latin typeface="Verdana" panose="020B0604030504040204" pitchFamily="34" charset="0"/>
              </a:rPr>
              <a:t> </a:t>
            </a:r>
            <a:r>
              <a:rPr lang="en-IN" b="0" i="0" dirty="0" err="1">
                <a:solidFill>
                  <a:srgbClr val="000000"/>
                </a:solidFill>
                <a:effectLst/>
                <a:latin typeface="Verdana" panose="020B0604030504040204" pitchFamily="34" charset="0"/>
              </a:rPr>
              <a:t>Poligrafico</a:t>
            </a:r>
            <a:r>
              <a:rPr lang="en-IN" b="0" i="0" dirty="0">
                <a:solidFill>
                  <a:srgbClr val="000000"/>
                </a:solidFill>
                <a:effectLst/>
                <a:latin typeface="Verdana" panose="020B0604030504040204" pitchFamily="34" charset="0"/>
              </a:rPr>
              <a:t> e </a:t>
            </a:r>
            <a:r>
              <a:rPr lang="en-IN" b="0" i="0" dirty="0" err="1">
                <a:solidFill>
                  <a:srgbClr val="000000"/>
                </a:solidFill>
                <a:effectLst/>
                <a:latin typeface="Verdana" panose="020B0604030504040204" pitchFamily="34" charset="0"/>
              </a:rPr>
              <a:t>Zecca</a:t>
            </a:r>
            <a:r>
              <a:rPr lang="en-IN" b="0" i="0" dirty="0">
                <a:solidFill>
                  <a:srgbClr val="000000"/>
                </a:solidFill>
                <a:effectLst/>
                <a:latin typeface="Verdana" panose="020B0604030504040204" pitchFamily="34" charset="0"/>
              </a:rPr>
              <a:t> </a:t>
            </a:r>
            <a:r>
              <a:rPr lang="en-IN" b="0" i="0" dirty="0" err="1">
                <a:solidFill>
                  <a:srgbClr val="000000"/>
                </a:solidFill>
                <a:effectLst/>
                <a:latin typeface="Verdana" panose="020B0604030504040204" pitchFamily="34" charset="0"/>
              </a:rPr>
              <a:t>dello</a:t>
            </a:r>
            <a:r>
              <a:rPr lang="en-IN" b="0" i="0" dirty="0">
                <a:solidFill>
                  <a:srgbClr val="000000"/>
                </a:solidFill>
                <a:effectLst/>
                <a:latin typeface="Verdana" panose="020B0604030504040204" pitchFamily="34" charset="0"/>
              </a:rPr>
              <a:t> </a:t>
            </a:r>
            <a:r>
              <a:rPr lang="en-IN" b="0" i="0" dirty="0" err="1">
                <a:solidFill>
                  <a:srgbClr val="000000"/>
                </a:solidFill>
                <a:effectLst/>
                <a:latin typeface="Verdana" panose="020B0604030504040204" pitchFamily="34" charset="0"/>
              </a:rPr>
              <a:t>Stato</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Japan National Printing Bureau</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Masktech</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err="1">
                <a:solidFill>
                  <a:srgbClr val="000000"/>
                </a:solidFill>
                <a:effectLst/>
                <a:latin typeface="Verdana" panose="020B0604030504040204" pitchFamily="34" charset="0"/>
              </a:rPr>
              <a:t>Mühlbauer</a:t>
            </a:r>
            <a:r>
              <a:rPr lang="en-IN" b="0" i="0" dirty="0">
                <a:solidFill>
                  <a:srgbClr val="000000"/>
                </a:solidFill>
                <a:effectLst/>
                <a:latin typeface="Verdana" panose="020B0604030504040204" pitchFamily="34" charset="0"/>
              </a:rPr>
              <a:t> Group</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Multos</a:t>
            </a:r>
            <a:r>
              <a:rPr lang="en-IN" b="0" i="0" dirty="0">
                <a:solidFill>
                  <a:srgbClr val="000000"/>
                </a:solidFill>
                <a:effectLst/>
                <a:latin typeface="Verdana" panose="020B0604030504040204" pitchFamily="34" charset="0"/>
              </a:rPr>
              <a:t> International</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Orell</a:t>
            </a:r>
            <a:r>
              <a:rPr lang="en-IN" b="0" i="0" dirty="0">
                <a:solidFill>
                  <a:srgbClr val="000000"/>
                </a:solidFill>
                <a:effectLst/>
                <a:latin typeface="Verdana" panose="020B0604030504040204" pitchFamily="34" charset="0"/>
              </a:rPr>
              <a:t> </a:t>
            </a:r>
            <a:r>
              <a:rPr lang="en-IN" b="0" i="0" dirty="0" err="1">
                <a:solidFill>
                  <a:srgbClr val="000000"/>
                </a:solidFill>
                <a:effectLst/>
                <a:latin typeface="Verdana" panose="020B0604030504040204" pitchFamily="34" charset="0"/>
              </a:rPr>
              <a:t>Füssli</a:t>
            </a:r>
            <a:r>
              <a:rPr lang="en-IN" b="0" i="0" dirty="0">
                <a:solidFill>
                  <a:srgbClr val="000000"/>
                </a:solidFill>
                <a:effectLst/>
                <a:latin typeface="Verdana" panose="020B0604030504040204" pitchFamily="34" charset="0"/>
              </a:rPr>
              <a:t> Security Printing Ltd.</a:t>
            </a:r>
          </a:p>
          <a:p>
            <a:pPr algn="l">
              <a:buFont typeface="Arial" panose="020B0604020202020204" pitchFamily="34" charset="0"/>
              <a:buChar char="•"/>
            </a:pPr>
            <a:r>
              <a:rPr lang="en-IN" b="0" i="0" dirty="0">
                <a:solidFill>
                  <a:srgbClr val="000000"/>
                </a:solidFill>
                <a:effectLst/>
                <a:latin typeface="Verdana" panose="020B0604030504040204" pitchFamily="34" charset="0"/>
              </a:rPr>
              <a:t>Polish Security Printing Works</a:t>
            </a:r>
          </a:p>
          <a:p>
            <a:pPr algn="l">
              <a:buFont typeface="Arial" panose="020B0604020202020204" pitchFamily="34" charset="0"/>
              <a:buChar char="•"/>
            </a:pPr>
            <a:r>
              <a:rPr lang="en-IN" b="0" i="0" dirty="0">
                <a:solidFill>
                  <a:srgbClr val="000000"/>
                </a:solidFill>
                <a:effectLst/>
                <a:latin typeface="Verdana" panose="020B0604030504040204" pitchFamily="34" charset="0"/>
              </a:rPr>
              <a:t>Polycarbonate (Austrian State Printing House)</a:t>
            </a:r>
          </a:p>
          <a:p>
            <a:pPr algn="l">
              <a:buFont typeface="Arial" panose="020B0604020202020204" pitchFamily="34" charset="0"/>
              <a:buChar char="•"/>
            </a:pPr>
            <a:r>
              <a:rPr lang="en-IN" b="0" i="0" dirty="0">
                <a:solidFill>
                  <a:srgbClr val="000000"/>
                </a:solidFill>
                <a:effectLst/>
                <a:latin typeface="Verdana" panose="020B0604030504040204" pitchFamily="34" charset="0"/>
              </a:rPr>
              <a:t>Real Casa de la </a:t>
            </a:r>
            <a:r>
              <a:rPr lang="en-IN" b="0" i="0" dirty="0" err="1">
                <a:solidFill>
                  <a:srgbClr val="000000"/>
                </a:solidFill>
                <a:effectLst/>
                <a:latin typeface="Verdana" panose="020B0604030504040204" pitchFamily="34" charset="0"/>
              </a:rPr>
              <a:t>Moneda</a:t>
            </a:r>
            <a:r>
              <a:rPr lang="en-IN" b="0" i="0" dirty="0">
                <a:solidFill>
                  <a:srgbClr val="000000"/>
                </a:solidFill>
                <a:effectLst/>
                <a:latin typeface="Verdana" panose="020B0604030504040204" pitchFamily="34" charset="0"/>
              </a:rPr>
              <a:t> (Spanish Royal Mint)</a:t>
            </a:r>
          </a:p>
          <a:p>
            <a:pPr algn="l">
              <a:buFont typeface="Arial" panose="020B0604020202020204" pitchFamily="34" charset="0"/>
              <a:buChar char="•"/>
            </a:pPr>
            <a:r>
              <a:rPr lang="en-IN" b="0" i="0" dirty="0">
                <a:solidFill>
                  <a:srgbClr val="000000"/>
                </a:solidFill>
                <a:effectLst/>
                <a:latin typeface="Verdana" panose="020B0604030504040204" pitchFamily="34" charset="0"/>
              </a:rPr>
              <a:t>Royal Mint of Spain</a:t>
            </a:r>
          </a:p>
          <a:p>
            <a:pPr algn="l">
              <a:buFont typeface="Arial" panose="020B0604020202020204" pitchFamily="34" charset="0"/>
              <a:buChar char="•"/>
            </a:pPr>
            <a:r>
              <a:rPr lang="en-IN" b="0" i="0" dirty="0">
                <a:solidFill>
                  <a:srgbClr val="000000"/>
                </a:solidFill>
                <a:effectLst/>
                <a:latin typeface="Verdana" panose="020B0604030504040204" pitchFamily="34" charset="0"/>
              </a:rPr>
              <a:t>Security Printing and Minting Corporation of India Ltd. (SPMCIL)</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Supercom</a:t>
            </a:r>
            <a:r>
              <a:rPr lang="en-IN" b="0" i="0" dirty="0">
                <a:solidFill>
                  <a:srgbClr val="000000"/>
                </a:solidFill>
                <a:effectLst/>
                <a:latin typeface="Verdana" panose="020B0604030504040204" pitchFamily="34" charset="0"/>
              </a:rPr>
              <a:t> Ltd. (now part of SICPA)</a:t>
            </a:r>
          </a:p>
          <a:p>
            <a:pPr algn="l">
              <a:buFont typeface="Arial" panose="020B0604020202020204" pitchFamily="34" charset="0"/>
              <a:buChar char="•"/>
            </a:pPr>
            <a:r>
              <a:rPr lang="en-IN" b="0" i="0" dirty="0">
                <a:solidFill>
                  <a:srgbClr val="000000"/>
                </a:solidFill>
                <a:effectLst/>
                <a:latin typeface="Verdana" panose="020B0604030504040204" pitchFamily="34" charset="0"/>
              </a:rPr>
              <a:t>Toppan Printing</a:t>
            </a:r>
            <a:endParaRPr lang="en-IN" dirty="0"/>
          </a:p>
        </p:txBody>
      </p:sp>
    </p:spTree>
    <p:extLst>
      <p:ext uri="{BB962C8B-B14F-4D97-AF65-F5344CB8AC3E}">
        <p14:creationId xmlns:p14="http://schemas.microsoft.com/office/powerpoint/2010/main" val="1028072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5867</TotalTime>
  <Words>1496</Words>
  <Application>Microsoft Office PowerPoint</Application>
  <PresentationFormat>Widescreen</PresentationFormat>
  <Paragraphs>97</Paragraphs>
  <Slides>9</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605</cp:revision>
  <dcterms:created xsi:type="dcterms:W3CDTF">2017-04-19T06:29:38Z</dcterms:created>
  <dcterms:modified xsi:type="dcterms:W3CDTF">2023-12-08T10:08:20Z</dcterms:modified>
</cp:coreProperties>
</file>