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54"/>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07-11-2023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11/7/2023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11/7/2023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11/7/2023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11/7/2023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11/7/2023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11/7/2023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11/7/2023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2" Type="http://schemas.openxmlformats.org/officeDocument/2006/relationships/hyperlink" Target="https://www.marketstatsville.com/request-sample/excavator-guidance-system-market?utm_source=Manjeet+Free+7+Nov&amp;utm_medium=Manje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marketstatsville.com/table-of-content/excavator-guidance-system-market" TargetMode="External"/><Relationship Id="rId2" Type="http://schemas.openxmlformats.org/officeDocument/2006/relationships/hyperlink" Target="https://www.marketstatsville.com/buy-now/excavator-guidance-system-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leica-geosystems.com/en-in/products/machine-control-systems" TargetMode="External"/><Relationship Id="rId2" Type="http://schemas.openxmlformats.org/officeDocument/2006/relationships/hyperlink" Target="https://heavyindustry.trimble.com/products/machine-guidance-excavators" TargetMode="External"/><Relationship Id="rId1" Type="http://schemas.openxmlformats.org/officeDocument/2006/relationships/slideLayout" Target="../slideLayouts/slideLayout7.xml"/><Relationship Id="rId6" Type="http://schemas.openxmlformats.org/officeDocument/2006/relationships/hyperlink" Target="https://www.marketstatsville.com/excavator-guidance-system-market" TargetMode="External"/><Relationship Id="rId5" Type="http://schemas.openxmlformats.org/officeDocument/2006/relationships/hyperlink" Target="https://geomax-positioning.com/products/machine-guidance" TargetMode="External"/><Relationship Id="rId4" Type="http://schemas.openxmlformats.org/officeDocument/2006/relationships/hyperlink" Target="https://www.topconpositioning.com/machine-control/excavators/3d-excavator-system"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3907074"/>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Excavator Guidance System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Excavator Guidance System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Excavator Guidance System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294070"/>
            <a:ext cx="11624044" cy="4801314"/>
          </a:xfrm>
          <a:prstGeom prst="rect">
            <a:avLst/>
          </a:prstGeom>
          <a:noFill/>
        </p:spPr>
        <p:txBody>
          <a:bodyPr wrap="square">
            <a:spAutoFit/>
          </a:bodyPr>
          <a:lstStyle/>
          <a:p>
            <a:pPr algn="l"/>
            <a:r>
              <a:rPr lang="en-US" dirty="0">
                <a:solidFill>
                  <a:srgbClr val="000000"/>
                </a:solidFill>
                <a:latin typeface="Verdana" panose="020B0604030504040204" pitchFamily="34" charset="0"/>
              </a:rPr>
              <a:t>Excavator Guidance System Market by Type (2D, and 3D), by Application (Construction, Transportation, Mining, and Others), and by Region (North America, South America, Europe, Asia Pacific, and Middle East &amp; Africa (MEA)) – Global Share and Forecast to 2033</a:t>
            </a:r>
          </a:p>
          <a:p>
            <a:pPr algn="l"/>
            <a:endParaRPr lang="en-US" b="0" i="0" dirty="0">
              <a:solidFill>
                <a:srgbClr val="000000"/>
              </a:solidFill>
              <a:effectLst/>
              <a:latin typeface="Verdana" panose="020B0604030504040204" pitchFamily="34" charset="0"/>
            </a:endParaRPr>
          </a:p>
          <a:p>
            <a:pPr algn="just"/>
            <a:r>
              <a:rPr lang="en-US" b="0" i="0" dirty="0">
                <a:solidFill>
                  <a:srgbClr val="000000"/>
                </a:solidFill>
                <a:effectLst/>
                <a:latin typeface="-apple-system"/>
              </a:rPr>
              <a:t>According to the Market Statsville Group (MSG), the </a:t>
            </a:r>
            <a:r>
              <a:rPr lang="en-US" b="1" i="0" dirty="0">
                <a:solidFill>
                  <a:srgbClr val="000000"/>
                </a:solidFill>
                <a:effectLst/>
                <a:latin typeface="-apple-system"/>
              </a:rPr>
              <a:t>Global Excavator Guidance System Market </a:t>
            </a:r>
            <a:r>
              <a:rPr lang="en-US" b="0" i="0" dirty="0">
                <a:solidFill>
                  <a:srgbClr val="000000"/>
                </a:solidFill>
                <a:effectLst/>
                <a:latin typeface="-apple-system"/>
              </a:rPr>
              <a:t>size is expected to grow at a </a:t>
            </a:r>
            <a:r>
              <a:rPr lang="en-US" b="1" i="0" dirty="0">
                <a:solidFill>
                  <a:srgbClr val="000000"/>
                </a:solidFill>
                <a:effectLst/>
                <a:latin typeface="-apple-system"/>
              </a:rPr>
              <a:t>CAGR of 7.9% </a:t>
            </a:r>
            <a:r>
              <a:rPr lang="en-US" b="0" i="0" dirty="0">
                <a:solidFill>
                  <a:srgbClr val="000000"/>
                </a:solidFill>
                <a:effectLst/>
                <a:latin typeface="-apple-system"/>
              </a:rPr>
              <a:t>from 2023 to 2033.</a:t>
            </a:r>
          </a:p>
          <a:p>
            <a:br>
              <a:rPr lang="en-US" dirty="0"/>
            </a:br>
            <a:r>
              <a:rPr lang="en-US" b="0" i="0" dirty="0">
                <a:solidFill>
                  <a:srgbClr val="000000"/>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a:t>
            </a:r>
          </a:p>
          <a:p>
            <a:endParaRPr lang="en-US" dirty="0">
              <a:solidFill>
                <a:srgbClr val="000000"/>
              </a:solidFill>
              <a:latin typeface="Verdana" panose="020B0604030504040204" pitchFamily="34" charset="0"/>
            </a:endParaRPr>
          </a:p>
          <a:p>
            <a:pPr algn="l"/>
            <a:r>
              <a:rPr lang="en-US" b="1" i="0" dirty="0">
                <a:solidFill>
                  <a:srgbClr val="000000"/>
                </a:solidFill>
                <a:effectLst/>
                <a:latin typeface="Verdana" panose="020B0604030504040204" pitchFamily="34" charset="0"/>
              </a:rPr>
              <a:t>Request Sample Copy of this Report: </a:t>
            </a:r>
            <a:r>
              <a:rPr lang="en-US" b="1" i="0" dirty="0">
                <a:solidFill>
                  <a:srgbClr val="000000"/>
                </a:solidFill>
                <a:effectLst/>
                <a:latin typeface="Verdana" panose="020B0604030504040204" pitchFamily="34" charset="0"/>
                <a:hlinkClick r:id="rId2"/>
              </a:rPr>
              <a:t>https://www.marketstatsville.com/request-sample/excavator-guidance-system-market?utm_source=Manjeet+Free+7+Nov&amp;utm_medium=Manjeet</a:t>
            </a:r>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170697-C9E6-CD09-9D10-3464B89573A0}"/>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9278DCFC-E60E-52D4-8417-E61F2AB6F6AD}"/>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E0F89CF6-B2F6-15DA-195F-8FD9362FC72B}"/>
              </a:ext>
            </a:extLst>
          </p:cNvPr>
          <p:cNvSpPr txBox="1"/>
          <p:nvPr/>
        </p:nvSpPr>
        <p:spPr>
          <a:xfrm>
            <a:off x="295421" y="935564"/>
            <a:ext cx="11633981" cy="5078313"/>
          </a:xfrm>
          <a:prstGeom prst="rect">
            <a:avLst/>
          </a:prstGeom>
          <a:noFill/>
        </p:spPr>
        <p:txBody>
          <a:bodyPr wrap="square">
            <a:spAutoFit/>
          </a:bodyPr>
          <a:lstStyle/>
          <a:p>
            <a:pPr algn="l"/>
            <a:r>
              <a:rPr lang="en-US" b="1" i="0" dirty="0">
                <a:solidFill>
                  <a:srgbClr val="000000"/>
                </a:solidFill>
                <a:effectLst/>
                <a:latin typeface="Verdana" panose="020B0604030504040204" pitchFamily="34" charset="0"/>
              </a:rPr>
              <a:t>Direct Purchase Report: </a:t>
            </a:r>
            <a:r>
              <a:rPr lang="en-US" b="1" i="0" dirty="0">
                <a:solidFill>
                  <a:srgbClr val="000000"/>
                </a:solidFill>
                <a:effectLst/>
                <a:latin typeface="Verdana" panose="020B0604030504040204" pitchFamily="34" charset="0"/>
                <a:hlinkClick r:id="rId2"/>
              </a:rPr>
              <a:t>https://www.marketstatsville.com/buy-now/excavator-guidance-system-market?opt=3338</a:t>
            </a:r>
            <a:r>
              <a:rPr lang="en-US" b="1" i="0" dirty="0">
                <a:solidFill>
                  <a:srgbClr val="000000"/>
                </a:solidFill>
                <a:effectLst/>
                <a:latin typeface="Verdana" panose="020B0604030504040204" pitchFamily="34" charset="0"/>
              </a:rPr>
              <a:t> </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Scope of the Global Excavator Guidance System Market</a:t>
            </a:r>
          </a:p>
          <a:p>
            <a:pPr algn="l"/>
            <a:r>
              <a:rPr lang="en-US" b="1" i="0" dirty="0">
                <a:solidFill>
                  <a:srgbClr val="000000"/>
                </a:solidFill>
                <a:effectLst/>
                <a:latin typeface="Verdana" panose="020B0604030504040204" pitchFamily="34" charset="0"/>
              </a:rPr>
              <a:t>By Type Outlook (Sales, USD Million, 2019-2033)</a:t>
            </a:r>
          </a:p>
          <a:p>
            <a:pPr algn="l">
              <a:buFont typeface="Arial" panose="020B0604020202020204" pitchFamily="34" charset="0"/>
              <a:buChar char="•"/>
            </a:pPr>
            <a:r>
              <a:rPr lang="en-US" b="0" i="0" dirty="0">
                <a:solidFill>
                  <a:srgbClr val="000000"/>
                </a:solidFill>
                <a:effectLst/>
                <a:latin typeface="Verdana" panose="020B0604030504040204" pitchFamily="34" charset="0"/>
              </a:rPr>
              <a:t>2D</a:t>
            </a:r>
          </a:p>
          <a:p>
            <a:pPr algn="l">
              <a:buFont typeface="Arial" panose="020B0604020202020204" pitchFamily="34" charset="0"/>
              <a:buChar char="•"/>
            </a:pPr>
            <a:r>
              <a:rPr lang="en-US" b="0" i="0" dirty="0">
                <a:solidFill>
                  <a:srgbClr val="000000"/>
                </a:solidFill>
                <a:effectLst/>
                <a:latin typeface="Verdana" panose="020B0604030504040204" pitchFamily="34" charset="0"/>
              </a:rPr>
              <a:t>3D</a:t>
            </a:r>
          </a:p>
          <a:p>
            <a:pPr algn="l">
              <a:buFont typeface="Arial" panose="020B0604020202020204" pitchFamily="34" charset="0"/>
              <a:buChar char="•"/>
            </a:pPr>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By Application Outlook (Sales, USD Million, 2019-2033)</a:t>
            </a:r>
          </a:p>
          <a:p>
            <a:pPr algn="l">
              <a:buFont typeface="Arial" panose="020B0604020202020204" pitchFamily="34" charset="0"/>
              <a:buChar char="•"/>
            </a:pPr>
            <a:r>
              <a:rPr lang="en-US" b="0" i="0" dirty="0">
                <a:solidFill>
                  <a:srgbClr val="000000"/>
                </a:solidFill>
                <a:effectLst/>
                <a:latin typeface="Verdana" panose="020B0604030504040204" pitchFamily="34" charset="0"/>
              </a:rPr>
              <a:t>Construction</a:t>
            </a:r>
          </a:p>
          <a:p>
            <a:pPr algn="l">
              <a:buFont typeface="Arial" panose="020B0604020202020204" pitchFamily="34" charset="0"/>
              <a:buChar char="•"/>
            </a:pPr>
            <a:r>
              <a:rPr lang="en-US" b="0" i="0" dirty="0">
                <a:solidFill>
                  <a:srgbClr val="000000"/>
                </a:solidFill>
                <a:effectLst/>
                <a:latin typeface="Verdana" panose="020B0604030504040204" pitchFamily="34" charset="0"/>
              </a:rPr>
              <a:t>Transportation</a:t>
            </a:r>
          </a:p>
          <a:p>
            <a:pPr algn="l">
              <a:buFont typeface="Arial" panose="020B0604020202020204" pitchFamily="34" charset="0"/>
              <a:buChar char="•"/>
            </a:pPr>
            <a:r>
              <a:rPr lang="en-US" b="0" i="0" dirty="0">
                <a:solidFill>
                  <a:srgbClr val="000000"/>
                </a:solidFill>
                <a:effectLst/>
                <a:latin typeface="Verdana" panose="020B0604030504040204" pitchFamily="34" charset="0"/>
              </a:rPr>
              <a:t>Mining</a:t>
            </a:r>
          </a:p>
          <a:p>
            <a:pPr algn="l">
              <a:buFont typeface="Arial" panose="020B0604020202020204" pitchFamily="34" charset="0"/>
              <a:buChar char="•"/>
            </a:pPr>
            <a:r>
              <a:rPr lang="en-US" b="0" i="0" dirty="0">
                <a:solidFill>
                  <a:srgbClr val="000000"/>
                </a:solidFill>
                <a:effectLst/>
                <a:latin typeface="Verdana" panose="020B0604030504040204" pitchFamily="34" charset="0"/>
              </a:rPr>
              <a:t>Others</a:t>
            </a:r>
          </a:p>
          <a:p>
            <a:pPr algn="l"/>
            <a:br>
              <a:rPr lang="en-US" dirty="0"/>
            </a:br>
            <a:r>
              <a:rPr lang="en-US" b="1" i="0" dirty="0">
                <a:solidFill>
                  <a:srgbClr val="000000"/>
                </a:solidFill>
                <a:effectLst/>
                <a:latin typeface="Verdana" panose="020B0604030504040204" pitchFamily="34" charset="0"/>
              </a:rPr>
              <a:t>Access full Report Description, TOC, Table of Figure, Chart, </a:t>
            </a:r>
            <a:r>
              <a:rPr lang="en-US" b="1" i="0" dirty="0" err="1">
                <a:solidFill>
                  <a:srgbClr val="000000"/>
                </a:solidFill>
                <a:effectLst/>
                <a:latin typeface="Verdana" panose="020B0604030504040204" pitchFamily="34" charset="0"/>
              </a:rPr>
              <a:t>etc</a:t>
            </a:r>
            <a:r>
              <a:rPr lang="en-US" b="1" i="0" dirty="0">
                <a:solidFill>
                  <a:srgbClr val="000000"/>
                </a:solidFill>
                <a:effectLst/>
                <a:latin typeface="Verdana" panose="020B0604030504040204" pitchFamily="34" charset="0"/>
              </a:rPr>
              <a:t>: </a:t>
            </a:r>
            <a:r>
              <a:rPr lang="en-US" b="1" i="0" dirty="0">
                <a:solidFill>
                  <a:srgbClr val="000000"/>
                </a:solidFill>
                <a:effectLst/>
                <a:latin typeface="Verdana" panose="020B0604030504040204" pitchFamily="34" charset="0"/>
                <a:hlinkClick r:id="rId3"/>
              </a:rPr>
              <a:t>https://www.marketstatsville.com/table-of-content/excavator-guidance-system-market</a:t>
            </a:r>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a:p>
            <a:endParaRPr lang="en-IN" dirty="0"/>
          </a:p>
        </p:txBody>
      </p:sp>
    </p:spTree>
    <p:extLst>
      <p:ext uri="{BB962C8B-B14F-4D97-AF65-F5344CB8AC3E}">
        <p14:creationId xmlns:p14="http://schemas.microsoft.com/office/powerpoint/2010/main" val="28389303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E10D261-857E-1277-2A39-96F972284144}"/>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EC39E556-7DBF-5948-7181-7633A37AB603}"/>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C10115AA-B916-BA3E-8A5D-79BBE14A6052}"/>
              </a:ext>
            </a:extLst>
          </p:cNvPr>
          <p:cNvSpPr txBox="1"/>
          <p:nvPr/>
        </p:nvSpPr>
        <p:spPr>
          <a:xfrm>
            <a:off x="271975" y="336183"/>
            <a:ext cx="11648049" cy="5632311"/>
          </a:xfrm>
          <a:prstGeom prst="rect">
            <a:avLst/>
          </a:prstGeom>
          <a:noFill/>
        </p:spPr>
        <p:txBody>
          <a:bodyPr wrap="square">
            <a:spAutoFit/>
          </a:bodyPr>
          <a:lstStyle/>
          <a:p>
            <a:pPr algn="l"/>
            <a:r>
              <a:rPr lang="en-IN" b="1" i="0" dirty="0">
                <a:solidFill>
                  <a:srgbClr val="000000"/>
                </a:solidFill>
                <a:effectLst/>
                <a:latin typeface="Verdana" panose="020B0604030504040204" pitchFamily="34" charset="0"/>
              </a:rPr>
              <a:t>Major key players in the global Excavator Guidance System market are:</a:t>
            </a:r>
          </a:p>
          <a:p>
            <a:pPr algn="l">
              <a:buFont typeface="Arial" panose="020B0604020202020204" pitchFamily="34" charset="0"/>
              <a:buChar char="•"/>
            </a:pPr>
            <a:r>
              <a:rPr lang="en-IN" b="0" i="0" dirty="0">
                <a:solidFill>
                  <a:srgbClr val="000000"/>
                </a:solidFill>
                <a:effectLst/>
                <a:latin typeface="Verdana" panose="020B0604030504040204" pitchFamily="34" charset="0"/>
                <a:hlinkClick r:id="rId2"/>
              </a:rPr>
              <a:t>Trimble</a:t>
            </a:r>
            <a:r>
              <a:rPr lang="en-IN" b="0" i="0" dirty="0">
                <a:solidFill>
                  <a:srgbClr val="000000"/>
                </a:solidFill>
                <a:effectLst/>
                <a:latin typeface="Verdana" panose="020B0604030504040204" pitchFamily="34" charset="0"/>
              </a:rPr>
              <a:t> </a:t>
            </a:r>
          </a:p>
          <a:p>
            <a:pPr algn="l">
              <a:buFont typeface="Arial" panose="020B0604020202020204" pitchFamily="34" charset="0"/>
              <a:buChar char="•"/>
            </a:pPr>
            <a:r>
              <a:rPr lang="en-IN" b="0" i="0" dirty="0">
                <a:solidFill>
                  <a:srgbClr val="000000"/>
                </a:solidFill>
                <a:effectLst/>
                <a:latin typeface="Verdana" panose="020B0604030504040204" pitchFamily="34" charset="0"/>
                <a:hlinkClick r:id="rId3"/>
              </a:rPr>
              <a:t>Leica Geosystems</a:t>
            </a:r>
            <a:r>
              <a:rPr lang="en-IN" b="0" i="0" dirty="0">
                <a:solidFill>
                  <a:srgbClr val="000000"/>
                </a:solidFill>
                <a:effectLst/>
                <a:latin typeface="Verdana" panose="020B0604030504040204" pitchFamily="34" charset="0"/>
              </a:rPr>
              <a:t> </a:t>
            </a:r>
          </a:p>
          <a:p>
            <a:pPr algn="l">
              <a:buFont typeface="Arial" panose="020B0604020202020204" pitchFamily="34" charset="0"/>
              <a:buChar char="•"/>
            </a:pPr>
            <a:r>
              <a:rPr lang="en-IN" b="0" i="0" dirty="0">
                <a:solidFill>
                  <a:srgbClr val="000000"/>
                </a:solidFill>
                <a:effectLst/>
                <a:latin typeface="Verdana" panose="020B0604030504040204" pitchFamily="34" charset="0"/>
                <a:hlinkClick r:id="rId4"/>
              </a:rPr>
              <a:t>Topcon</a:t>
            </a:r>
            <a:r>
              <a:rPr lang="en-IN" b="0" i="0" dirty="0">
                <a:solidFill>
                  <a:srgbClr val="000000"/>
                </a:solidFill>
                <a:effectLst/>
                <a:latin typeface="Verdana" panose="020B0604030504040204" pitchFamily="34" charset="0"/>
              </a:rPr>
              <a:t> </a:t>
            </a:r>
          </a:p>
          <a:p>
            <a:pPr algn="l">
              <a:buFont typeface="Arial" panose="020B0604020202020204" pitchFamily="34" charset="0"/>
              <a:buChar char="•"/>
            </a:pPr>
            <a:r>
              <a:rPr lang="en-IN" b="0" i="0" dirty="0" err="1">
                <a:solidFill>
                  <a:srgbClr val="000000"/>
                </a:solidFill>
                <a:effectLst/>
                <a:latin typeface="Verdana" panose="020B0604030504040204" pitchFamily="34" charset="0"/>
                <a:hlinkClick r:id="rId5"/>
              </a:rPr>
              <a:t>GeoMax</a:t>
            </a:r>
            <a:r>
              <a:rPr lang="en-IN" b="0" i="0" dirty="0">
                <a:solidFill>
                  <a:srgbClr val="000000"/>
                </a:solidFill>
                <a:effectLst/>
                <a:latin typeface="Verdana" panose="020B0604030504040204" pitchFamily="34" charset="0"/>
                <a:hlinkClick r:id="rId5"/>
              </a:rPr>
              <a:t> Positioning</a:t>
            </a:r>
            <a:r>
              <a:rPr lang="en-IN" b="0" i="0" dirty="0">
                <a:solidFill>
                  <a:srgbClr val="000000"/>
                </a:solidFill>
                <a:effectLst/>
                <a:latin typeface="Verdana" panose="020B0604030504040204" pitchFamily="34" charset="0"/>
              </a:rPr>
              <a:t> </a:t>
            </a:r>
          </a:p>
          <a:p>
            <a:pPr algn="l">
              <a:buFont typeface="Arial" panose="020B0604020202020204" pitchFamily="34" charset="0"/>
              <a:buChar char="•"/>
            </a:pPr>
            <a:r>
              <a:rPr lang="en-IN" b="0" i="0" dirty="0">
                <a:solidFill>
                  <a:srgbClr val="000000"/>
                </a:solidFill>
                <a:effectLst/>
                <a:latin typeface="Verdana" panose="020B0604030504040204" pitchFamily="34" charset="0"/>
              </a:rPr>
              <a:t>Cat</a:t>
            </a:r>
          </a:p>
          <a:p>
            <a:pPr algn="l">
              <a:buFont typeface="Arial" panose="020B0604020202020204" pitchFamily="34" charset="0"/>
              <a:buChar char="•"/>
            </a:pPr>
            <a:r>
              <a:rPr lang="en-IN" b="0" i="0" dirty="0" err="1">
                <a:solidFill>
                  <a:srgbClr val="000000"/>
                </a:solidFill>
                <a:effectLst/>
                <a:latin typeface="Verdana" panose="020B0604030504040204" pitchFamily="34" charset="0"/>
              </a:rPr>
              <a:t>Unicontrol</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a:solidFill>
                  <a:srgbClr val="000000"/>
                </a:solidFill>
                <a:effectLst/>
                <a:latin typeface="Verdana" panose="020B0604030504040204" pitchFamily="34" charset="0"/>
              </a:rPr>
              <a:t>Liebherr</a:t>
            </a:r>
          </a:p>
          <a:p>
            <a:pPr algn="l">
              <a:buFont typeface="Arial" panose="020B0604020202020204" pitchFamily="34" charset="0"/>
              <a:buChar char="•"/>
            </a:pPr>
            <a:r>
              <a:rPr lang="en-IN" b="0" i="0" dirty="0">
                <a:solidFill>
                  <a:srgbClr val="000000"/>
                </a:solidFill>
                <a:effectLst/>
                <a:latin typeface="Verdana" panose="020B0604030504040204" pitchFamily="34" charset="0"/>
              </a:rPr>
              <a:t>Hexagon</a:t>
            </a:r>
          </a:p>
          <a:p>
            <a:pPr algn="l">
              <a:buFont typeface="Arial" panose="020B0604020202020204" pitchFamily="34" charset="0"/>
              <a:buChar char="•"/>
            </a:pPr>
            <a:r>
              <a:rPr lang="en-IN" b="0" i="0" dirty="0">
                <a:solidFill>
                  <a:srgbClr val="000000"/>
                </a:solidFill>
                <a:effectLst/>
                <a:latin typeface="Verdana" panose="020B0604030504040204" pitchFamily="34" charset="0"/>
              </a:rPr>
              <a:t>Carlson</a:t>
            </a:r>
          </a:p>
          <a:p>
            <a:pPr algn="l">
              <a:buFont typeface="Arial" panose="020B0604020202020204" pitchFamily="34" charset="0"/>
              <a:buChar char="•"/>
            </a:pPr>
            <a:r>
              <a:rPr lang="en-IN" b="0" i="0" dirty="0" err="1">
                <a:solidFill>
                  <a:srgbClr val="000000"/>
                </a:solidFill>
                <a:effectLst/>
                <a:latin typeface="Verdana" panose="020B0604030504040204" pitchFamily="34" charset="0"/>
              </a:rPr>
              <a:t>Xsite</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err="1">
                <a:solidFill>
                  <a:srgbClr val="000000"/>
                </a:solidFill>
                <a:effectLst/>
                <a:latin typeface="Verdana" panose="020B0604030504040204" pitchFamily="34" charset="0"/>
              </a:rPr>
              <a:t>iDig</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err="1">
                <a:solidFill>
                  <a:srgbClr val="000000"/>
                </a:solidFill>
                <a:effectLst/>
                <a:latin typeface="Verdana" panose="020B0604030504040204" pitchFamily="34" charset="0"/>
              </a:rPr>
              <a:t>Novatron</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a:solidFill>
                  <a:srgbClr val="000000"/>
                </a:solidFill>
                <a:effectLst/>
                <a:latin typeface="Verdana" panose="020B0604030504040204" pitchFamily="34" charset="0"/>
              </a:rPr>
              <a:t>Komatsu Ltd</a:t>
            </a:r>
          </a:p>
          <a:p>
            <a:pPr algn="l">
              <a:buFont typeface="Arial" panose="020B0604020202020204" pitchFamily="34" charset="0"/>
              <a:buChar char="•"/>
            </a:pPr>
            <a:r>
              <a:rPr lang="en-IN" b="0" i="0" dirty="0">
                <a:solidFill>
                  <a:srgbClr val="000000"/>
                </a:solidFill>
                <a:effectLst/>
                <a:latin typeface="Verdana" panose="020B0604030504040204" pitchFamily="34" charset="0"/>
              </a:rPr>
              <a:t>John Deere</a:t>
            </a:r>
          </a:p>
          <a:p>
            <a:pPr algn="l">
              <a:buFont typeface="Arial" panose="020B0604020202020204" pitchFamily="34" charset="0"/>
              <a:buChar char="•"/>
            </a:pPr>
            <a:r>
              <a:rPr lang="en-IN" b="0" i="0" dirty="0">
                <a:solidFill>
                  <a:srgbClr val="000000"/>
                </a:solidFill>
                <a:effectLst/>
                <a:latin typeface="Verdana" panose="020B0604030504040204" pitchFamily="34" charset="0"/>
              </a:rPr>
              <a:t>Volvo Construction</a:t>
            </a:r>
          </a:p>
          <a:p>
            <a:pPr algn="l">
              <a:buFont typeface="Arial" panose="020B0604020202020204" pitchFamily="34" charset="0"/>
              <a:buChar char="•"/>
            </a:pPr>
            <a:r>
              <a:rPr lang="en-IN" b="0" i="0" dirty="0" err="1">
                <a:solidFill>
                  <a:srgbClr val="000000"/>
                </a:solidFill>
                <a:effectLst/>
                <a:latin typeface="Verdana" panose="020B0604030504040204" pitchFamily="34" charset="0"/>
              </a:rPr>
              <a:t>FJDynamics</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endParaRPr lang="en-IN" dirty="0">
              <a:solidFill>
                <a:srgbClr val="000000"/>
              </a:solidFill>
              <a:latin typeface="Verdana" panose="020B0604030504040204" pitchFamily="34" charset="0"/>
            </a:endParaRPr>
          </a:p>
          <a:p>
            <a:pPr algn="l">
              <a:buFont typeface="Arial" panose="020B0604020202020204" pitchFamily="34" charset="0"/>
              <a:buChar char="•"/>
            </a:pPr>
            <a:r>
              <a:rPr lang="en-IN" b="1" i="0" dirty="0">
                <a:solidFill>
                  <a:srgbClr val="000000"/>
                </a:solidFill>
                <a:effectLst/>
                <a:latin typeface="Verdana" panose="020B0604030504040204" pitchFamily="34" charset="0"/>
              </a:rPr>
              <a:t>Request For Report Description: </a:t>
            </a:r>
            <a:r>
              <a:rPr lang="en-IN" b="1" i="0" dirty="0">
                <a:solidFill>
                  <a:srgbClr val="000000"/>
                </a:solidFill>
                <a:effectLst/>
                <a:latin typeface="Verdana" panose="020B0604030504040204" pitchFamily="34" charset="0"/>
                <a:hlinkClick r:id="rId6"/>
              </a:rPr>
              <a:t>https://www.marketstatsville.com/excavator-guidance-system-market</a:t>
            </a:r>
            <a:r>
              <a:rPr lang="en-IN" b="1" i="0" dirty="0">
                <a:solidFill>
                  <a:srgbClr val="000000"/>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12325279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5750</TotalTime>
  <Words>1287</Words>
  <Application>Microsoft Office PowerPoint</Application>
  <PresentationFormat>Widescreen</PresentationFormat>
  <Paragraphs>75</Paragraphs>
  <Slides>8</Slides>
  <Notes>3</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8</vt:i4>
      </vt:variant>
    </vt:vector>
  </HeadingPairs>
  <TitlesOfParts>
    <vt:vector size="22" baseType="lpstr">
      <vt:lpstr>-apple-system</vt: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QM24840</cp:lastModifiedBy>
  <cp:revision>565</cp:revision>
  <dcterms:created xsi:type="dcterms:W3CDTF">2017-04-19T06:29:38Z</dcterms:created>
  <dcterms:modified xsi:type="dcterms:W3CDTF">2023-11-07T09:41:21Z</dcterms:modified>
</cp:coreProperties>
</file>