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21-09-2023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9/21/2023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9/21/2023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fuel-card-market" TargetMode="External"/><Relationship Id="rId2" Type="http://schemas.openxmlformats.org/officeDocument/2006/relationships/hyperlink" Target="https://www.marketstatsville.com/fuel-card-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fuel-card-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shell.com/" TargetMode="External"/><Relationship Id="rId2" Type="http://schemas.openxmlformats.org/officeDocument/2006/relationships/hyperlink" Target="https://www.marketstatsville.com/table-of-content/fuel-card-market" TargetMode="External"/><Relationship Id="rId1" Type="http://schemas.openxmlformats.org/officeDocument/2006/relationships/slideLayout" Target="../slideLayouts/slideLayout7.xml"/><Relationship Id="rId6" Type="http://schemas.openxmlformats.org/officeDocument/2006/relationships/hyperlink" Target="https://www.marketstatsville.com/fuel-card-market" TargetMode="External"/><Relationship Id="rId5" Type="http://schemas.openxmlformats.org/officeDocument/2006/relationships/hyperlink" Target="https://pumaenergy.com/en/" TargetMode="External"/><Relationship Id="rId4" Type="http://schemas.openxmlformats.org/officeDocument/2006/relationships/hyperlink" Target="https://www.bp.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Fuel Card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Fuel Card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Fuel Card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According to the Market Statsville Group (MSG), the </a:t>
            </a:r>
            <a:r>
              <a:rPr lang="en-US" b="0" i="0" u="none" strike="noStrike" dirty="0">
                <a:solidFill>
                  <a:srgbClr val="CC6611"/>
                </a:solidFill>
                <a:effectLst/>
                <a:latin typeface="Verdana" panose="020B0604030504040204" pitchFamily="34" charset="0"/>
                <a:hlinkClick r:id="rId2"/>
              </a:rPr>
              <a:t>global fuel card market</a:t>
            </a:r>
            <a:r>
              <a:rPr lang="en-US" b="0" i="0" dirty="0">
                <a:solidFill>
                  <a:srgbClr val="222222"/>
                </a:solidFill>
                <a:effectLst/>
                <a:latin typeface="Verdana" panose="020B0604030504040204" pitchFamily="34" charset="0"/>
              </a:rPr>
              <a:t> size is expected to grow from USD 981.18 million in 2022 to USD 3,912.86 million by 2033, growing at a CAGR of 13.4% from 2023 to 2033.</a:t>
            </a:r>
            <a:endParaRPr lang="en-US" b="0" i="0" dirty="0">
              <a:solidFill>
                <a:srgbClr val="222222"/>
              </a:solidFill>
              <a:effectLst/>
              <a:latin typeface="Arial" panose="020B0604020202020204" pitchFamily="34" charset="0"/>
            </a:endParaRPr>
          </a:p>
          <a:p>
            <a:pPr algn="l"/>
            <a:r>
              <a:rPr lang="en-US" b="0" i="0" dirty="0">
                <a:solidFill>
                  <a:srgbClr val="222222"/>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Market research reports also aid in assessing the feasibility of new product launches, evaluating market demand, and determining pricing strategies. These reports are a reliable source of information and insights, empowering businesses to stay ahead of the competition and make well-informed decisions for sustainable growth and success.</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Sample Copy of this Report: </a:t>
            </a:r>
            <a:r>
              <a:rPr lang="en-US" b="1" i="0" u="none" strike="noStrike" dirty="0">
                <a:solidFill>
                  <a:srgbClr val="CC6611"/>
                </a:solidFill>
                <a:effectLst/>
                <a:latin typeface="Verdana" panose="020B0604030504040204" pitchFamily="34" charset="0"/>
                <a:hlinkClick r:id="rId3"/>
              </a:rPr>
              <a:t>https://www.marketstatsville.com/request-sample/fuel-card-market</a:t>
            </a:r>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1DE79E-F60C-D52A-3B61-5FEF386C986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E417C56-1108-91C5-F16B-876215DA49A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C571D6D-24B0-3750-3BC3-E531C7FA27DD}"/>
              </a:ext>
            </a:extLst>
          </p:cNvPr>
          <p:cNvSpPr txBox="1"/>
          <p:nvPr/>
        </p:nvSpPr>
        <p:spPr>
          <a:xfrm>
            <a:off x="393895" y="935564"/>
            <a:ext cx="11437034" cy="5078313"/>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Direct Purchase Report: </a:t>
            </a:r>
            <a:r>
              <a:rPr lang="en-US" b="1" i="0" u="none" strike="noStrike" dirty="0">
                <a:solidFill>
                  <a:srgbClr val="CC6611"/>
                </a:solidFill>
                <a:effectLst/>
                <a:latin typeface="Verdana" panose="020B0604030504040204" pitchFamily="34" charset="0"/>
                <a:hlinkClick r:id="rId2"/>
              </a:rPr>
              <a:t>https://www.marketstatsville.com/buy-now/fuel-card-market?opt=3338</a:t>
            </a:r>
            <a:endParaRPr lang="en-US" b="1" i="0" u="none" strike="noStrike" dirty="0">
              <a:solidFill>
                <a:srgbClr val="CC6611"/>
              </a:solidFill>
              <a:effectLst/>
              <a:latin typeface="Verdana" panose="020B0604030504040204" pitchFamily="34" charset="0"/>
            </a:endParaRP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Scope of the Global Fuel Card Market</a:t>
            </a:r>
          </a:p>
          <a:p>
            <a:pPr algn="l"/>
            <a:endParaRPr lang="en-US" b="1"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Type Outlook (Sales, USD Million, 2019-2033)</a:t>
            </a:r>
          </a:p>
          <a:p>
            <a:pPr algn="l"/>
            <a:endParaRPr lang="en-US" b="1"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Branded</a:t>
            </a:r>
          </a:p>
          <a:p>
            <a:pPr algn="l">
              <a:buFont typeface="Arial" panose="020B0604020202020204" pitchFamily="34" charset="0"/>
              <a:buChar char="•"/>
            </a:pPr>
            <a:r>
              <a:rPr lang="en-US" b="0" i="0" dirty="0">
                <a:solidFill>
                  <a:srgbClr val="222222"/>
                </a:solidFill>
                <a:effectLst/>
                <a:latin typeface="Verdana" panose="020B0604030504040204" pitchFamily="34" charset="0"/>
              </a:rPr>
              <a:t>Universal</a:t>
            </a:r>
          </a:p>
          <a:p>
            <a:pPr algn="l">
              <a:buFont typeface="Arial" panose="020B0604020202020204" pitchFamily="34" charset="0"/>
              <a:buChar char="•"/>
            </a:pPr>
            <a:r>
              <a:rPr lang="en-US" b="0" i="0" dirty="0">
                <a:solidFill>
                  <a:srgbClr val="222222"/>
                </a:solidFill>
                <a:effectLst/>
                <a:latin typeface="Verdana" panose="020B0604030504040204" pitchFamily="34" charset="0"/>
              </a:rPr>
              <a:t>Merchant</a:t>
            </a:r>
          </a:p>
          <a:p>
            <a:pPr algn="l">
              <a:buFont typeface="Arial" panose="020B0604020202020204" pitchFamily="34" charset="0"/>
              <a:buChar char="•"/>
            </a:pPr>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Application Outlook (Sales, USD Million, 2019-2033)</a:t>
            </a:r>
          </a:p>
          <a:p>
            <a:pPr algn="l"/>
            <a:endParaRPr lang="en-US" b="1"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Fuel Refill</a:t>
            </a:r>
          </a:p>
          <a:p>
            <a:pPr algn="l">
              <a:buFont typeface="Arial" panose="020B0604020202020204" pitchFamily="34" charset="0"/>
              <a:buChar char="•"/>
            </a:pPr>
            <a:r>
              <a:rPr lang="en-US" b="0" i="0" dirty="0">
                <a:solidFill>
                  <a:srgbClr val="222222"/>
                </a:solidFill>
                <a:effectLst/>
                <a:latin typeface="Verdana" panose="020B0604030504040204" pitchFamily="34" charset="0"/>
              </a:rPr>
              <a:t>Parking</a:t>
            </a:r>
          </a:p>
          <a:p>
            <a:pPr algn="l">
              <a:buFont typeface="Arial" panose="020B0604020202020204" pitchFamily="34" charset="0"/>
              <a:buChar char="•"/>
            </a:pPr>
            <a:r>
              <a:rPr lang="en-US" b="0" i="0" dirty="0">
                <a:solidFill>
                  <a:srgbClr val="222222"/>
                </a:solidFill>
                <a:effectLst/>
                <a:latin typeface="Verdana" panose="020B0604030504040204" pitchFamily="34" charset="0"/>
              </a:rPr>
              <a:t>Vehicle Service</a:t>
            </a:r>
          </a:p>
          <a:p>
            <a:pPr algn="l">
              <a:buFont typeface="Arial" panose="020B0604020202020204" pitchFamily="34" charset="0"/>
              <a:buChar char="•"/>
            </a:pPr>
            <a:r>
              <a:rPr lang="en-US" b="0" i="0" dirty="0">
                <a:solidFill>
                  <a:srgbClr val="222222"/>
                </a:solidFill>
                <a:effectLst/>
                <a:latin typeface="Verdana" panose="020B0604030504040204" pitchFamily="34" charset="0"/>
              </a:rPr>
              <a:t>Toll Charge</a:t>
            </a:r>
          </a:p>
          <a:p>
            <a:pPr algn="l">
              <a:buFont typeface="Arial" panose="020B0604020202020204" pitchFamily="34" charset="0"/>
              <a:buChar char="•"/>
            </a:pPr>
            <a:r>
              <a:rPr lang="en-US" b="0" i="0" dirty="0">
                <a:solidFill>
                  <a:srgbClr val="222222"/>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4093608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43369B-C9C8-6324-9188-3F2E4F3464B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9A766CF-84F0-14A8-6E92-53E3CF9CED3A}"/>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B3CEC44D-1A80-236B-8460-3F741A68511F}"/>
              </a:ext>
            </a:extLst>
          </p:cNvPr>
          <p:cNvSpPr txBox="1"/>
          <p:nvPr/>
        </p:nvSpPr>
        <p:spPr>
          <a:xfrm>
            <a:off x="363415" y="417065"/>
            <a:ext cx="11465169" cy="5632311"/>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Access full Report Description, TOC, Table of Figure, Chart, </a:t>
            </a:r>
            <a:r>
              <a:rPr lang="en-US" b="1" i="0" dirty="0" err="1">
                <a:solidFill>
                  <a:srgbClr val="222222"/>
                </a:solidFill>
                <a:effectLst/>
                <a:latin typeface="Verdana" panose="020B0604030504040204" pitchFamily="34" charset="0"/>
              </a:rPr>
              <a:t>etc</a:t>
            </a:r>
            <a:r>
              <a:rPr lang="en-US" b="1" i="0" dirty="0">
                <a:solidFill>
                  <a:srgbClr val="222222"/>
                </a:solidFill>
                <a:effectLst/>
                <a:latin typeface="Verdana" panose="020B0604030504040204" pitchFamily="34" charset="0"/>
              </a:rPr>
              <a:t>: </a:t>
            </a:r>
            <a:r>
              <a:rPr lang="en-US" b="1" i="0" u="none" strike="noStrike" dirty="0">
                <a:solidFill>
                  <a:srgbClr val="CC6611"/>
                </a:solidFill>
                <a:effectLst/>
                <a:latin typeface="Verdana" panose="020B0604030504040204" pitchFamily="34" charset="0"/>
                <a:hlinkClick r:id="rId2"/>
              </a:rPr>
              <a:t>https://www.marketstatsville.com/table-of-content/fuel-card-market</a:t>
            </a:r>
            <a:endParaRPr lang="en-US" b="0" i="0" dirty="0">
              <a:solidFill>
                <a:srgbClr val="222222"/>
              </a:solidFill>
              <a:effectLst/>
              <a:latin typeface="Verdana" panose="020B0604030504040204" pitchFamily="34" charset="0"/>
            </a:endParaRPr>
          </a:p>
          <a:p>
            <a:pPr algn="l"/>
            <a:br>
              <a:rPr lang="en-US" dirty="0"/>
            </a:br>
            <a:r>
              <a:rPr lang="en-US" b="1" i="0" dirty="0">
                <a:solidFill>
                  <a:srgbClr val="222222"/>
                </a:solidFill>
                <a:effectLst/>
                <a:latin typeface="Verdana" panose="020B0604030504040204" pitchFamily="34" charset="0"/>
              </a:rPr>
              <a:t>Major key players in the global Fuel Card market are:</a:t>
            </a:r>
          </a:p>
          <a:p>
            <a:pPr algn="l">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3"/>
              </a:rPr>
              <a:t>Shell Group</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4"/>
              </a:rPr>
              <a:t>BP plc.</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Total Fuel Card WEX Inc.</a:t>
            </a:r>
          </a:p>
          <a:p>
            <a:pPr algn="l">
              <a:buFont typeface="Arial" panose="020B0604020202020204" pitchFamily="34" charset="0"/>
              <a:buChar char="•"/>
            </a:pPr>
            <a:r>
              <a:rPr lang="en-US" b="0" i="0" dirty="0">
                <a:solidFill>
                  <a:srgbClr val="222222"/>
                </a:solidFill>
                <a:effectLst/>
                <a:latin typeface="Verdana" panose="020B0604030504040204" pitchFamily="34" charset="0"/>
              </a:rPr>
              <a:t>Caltex</a:t>
            </a:r>
          </a:p>
          <a:p>
            <a:pPr algn="l">
              <a:buFont typeface="Arial" panose="020B0604020202020204" pitchFamily="34" charset="0"/>
              <a:buChar char="•"/>
            </a:pPr>
            <a:r>
              <a:rPr lang="en-US" b="0" i="0" u="none" strike="noStrike" dirty="0">
                <a:solidFill>
                  <a:srgbClr val="CC6611"/>
                </a:solidFill>
                <a:effectLst/>
                <a:latin typeface="Verdana" panose="020B0604030504040204" pitchFamily="34" charset="0"/>
                <a:hlinkClick r:id="rId5"/>
              </a:rPr>
              <a:t>Puma Energy</a:t>
            </a:r>
            <a:endParaRPr lang="en-US" b="0"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Engen Petroleum Ltd.</a:t>
            </a:r>
          </a:p>
          <a:p>
            <a:pPr algn="l">
              <a:buFont typeface="Arial" panose="020B0604020202020204" pitchFamily="34" charset="0"/>
              <a:buChar char="•"/>
            </a:pPr>
            <a:r>
              <a:rPr lang="en-US" b="0" i="0" dirty="0">
                <a:solidFill>
                  <a:srgbClr val="222222"/>
                </a:solidFill>
                <a:effectLst/>
                <a:latin typeface="Verdana" panose="020B0604030504040204" pitchFamily="34" charset="0"/>
              </a:rPr>
              <a:t>Absa Bank Limited</a:t>
            </a:r>
          </a:p>
          <a:p>
            <a:pPr algn="l">
              <a:buFont typeface="Arial" panose="020B0604020202020204" pitchFamily="34" charset="0"/>
              <a:buChar char="•"/>
            </a:pPr>
            <a:r>
              <a:rPr lang="en-US" b="0" i="0" dirty="0">
                <a:solidFill>
                  <a:srgbClr val="222222"/>
                </a:solidFill>
                <a:effectLst/>
                <a:latin typeface="Verdana" panose="020B0604030504040204" pitchFamily="34" charset="0"/>
              </a:rPr>
              <a:t>Standard Bank</a:t>
            </a:r>
          </a:p>
          <a:p>
            <a:pPr algn="l">
              <a:buFont typeface="Arial" panose="020B0604020202020204" pitchFamily="34" charset="0"/>
              <a:buChar char="•"/>
            </a:pPr>
            <a:r>
              <a:rPr lang="en-US" b="0" i="0" dirty="0">
                <a:solidFill>
                  <a:srgbClr val="222222"/>
                </a:solidFill>
                <a:effectLst/>
                <a:latin typeface="Verdana" panose="020B0604030504040204" pitchFamily="34" charset="0"/>
              </a:rPr>
              <a:t>First National Bank (FNB)</a:t>
            </a:r>
          </a:p>
          <a:p>
            <a:pPr algn="l">
              <a:buFont typeface="Arial" panose="020B0604020202020204" pitchFamily="34" charset="0"/>
              <a:buChar char="•"/>
            </a:pPr>
            <a:r>
              <a:rPr lang="en-US" b="0" i="0" dirty="0">
                <a:solidFill>
                  <a:srgbClr val="222222"/>
                </a:solidFill>
                <a:effectLst/>
                <a:latin typeface="Verdana" panose="020B0604030504040204" pitchFamily="34" charset="0"/>
              </a:rPr>
              <a:t>Company 11</a:t>
            </a:r>
          </a:p>
          <a:p>
            <a:pPr algn="l">
              <a:buFont typeface="Arial" panose="020B0604020202020204" pitchFamily="34" charset="0"/>
              <a:buChar char="•"/>
            </a:pPr>
            <a:r>
              <a:rPr lang="en-US" b="0" i="0" dirty="0">
                <a:solidFill>
                  <a:srgbClr val="222222"/>
                </a:solidFill>
                <a:effectLst/>
                <a:latin typeface="Verdana" panose="020B0604030504040204" pitchFamily="34" charset="0"/>
              </a:rPr>
              <a:t>Company 12</a:t>
            </a:r>
          </a:p>
          <a:p>
            <a:pPr algn="l">
              <a:buFont typeface="Arial" panose="020B0604020202020204" pitchFamily="34" charset="0"/>
              <a:buChar char="•"/>
            </a:pPr>
            <a:r>
              <a:rPr lang="en-US" b="0" i="0" dirty="0">
                <a:solidFill>
                  <a:srgbClr val="222222"/>
                </a:solidFill>
                <a:effectLst/>
                <a:latin typeface="Verdana" panose="020B0604030504040204" pitchFamily="34" charset="0"/>
              </a:rPr>
              <a:t>Company 13</a:t>
            </a:r>
          </a:p>
          <a:p>
            <a:pPr algn="l">
              <a:buFont typeface="Arial" panose="020B0604020202020204" pitchFamily="34" charset="0"/>
              <a:buChar char="•"/>
            </a:pPr>
            <a:r>
              <a:rPr lang="en-US" b="0" i="0" dirty="0">
                <a:solidFill>
                  <a:srgbClr val="222222"/>
                </a:solidFill>
                <a:effectLst/>
                <a:latin typeface="Verdana" panose="020B0604030504040204" pitchFamily="34" charset="0"/>
              </a:rPr>
              <a:t>Company 14</a:t>
            </a:r>
          </a:p>
          <a:p>
            <a:pPr algn="l">
              <a:buFont typeface="Arial" panose="020B0604020202020204" pitchFamily="34" charset="0"/>
              <a:buChar char="•"/>
            </a:pPr>
            <a:r>
              <a:rPr lang="en-US" b="0" i="0" dirty="0">
                <a:solidFill>
                  <a:srgbClr val="222222"/>
                </a:solidFill>
                <a:effectLst/>
                <a:latin typeface="Verdana" panose="020B0604030504040204" pitchFamily="34" charset="0"/>
              </a:rPr>
              <a:t>Company 15</a:t>
            </a:r>
          </a:p>
          <a:p>
            <a:pPr algn="l"/>
            <a:r>
              <a:rPr lang="en-US" b="0" i="0" dirty="0">
                <a:solidFill>
                  <a:srgbClr val="222222"/>
                </a:solidFill>
                <a:effectLst/>
                <a:latin typeface="Verdana" panose="020B0604030504040204" pitchFamily="34" charset="0"/>
              </a:rPr>
              <a:t> </a:t>
            </a:r>
          </a:p>
          <a:p>
            <a:pPr algn="l"/>
            <a:r>
              <a:rPr lang="en-US" b="1" i="0" dirty="0">
                <a:solidFill>
                  <a:srgbClr val="222222"/>
                </a:solidFill>
                <a:effectLst/>
                <a:latin typeface="Verdana" panose="020B0604030504040204" pitchFamily="34" charset="0"/>
              </a:rPr>
              <a:t>Request For Report Description: </a:t>
            </a:r>
            <a:r>
              <a:rPr lang="en-US" b="1" i="0" u="none" strike="noStrike" dirty="0">
                <a:solidFill>
                  <a:srgbClr val="CC6611"/>
                </a:solidFill>
                <a:effectLst/>
                <a:latin typeface="Verdana" panose="020B0604030504040204" pitchFamily="34" charset="0"/>
                <a:hlinkClick r:id="rId6"/>
              </a:rPr>
              <a:t>https://www.marketstatsville.com/fuel-card-market</a:t>
            </a:r>
            <a:endParaRPr lang="en-IN" dirty="0"/>
          </a:p>
        </p:txBody>
      </p:sp>
    </p:spTree>
    <p:extLst>
      <p:ext uri="{BB962C8B-B14F-4D97-AF65-F5344CB8AC3E}">
        <p14:creationId xmlns:p14="http://schemas.microsoft.com/office/powerpoint/2010/main" val="3106761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5467</TotalTime>
  <Words>1320</Words>
  <Application>Microsoft Office PowerPoint</Application>
  <PresentationFormat>Widescreen</PresentationFormat>
  <Paragraphs>75</Paragraphs>
  <Slides>8</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482</cp:revision>
  <dcterms:created xsi:type="dcterms:W3CDTF">2017-04-19T06:29:38Z</dcterms:created>
  <dcterms:modified xsi:type="dcterms:W3CDTF">2023-09-21T13:49:54Z</dcterms:modified>
</cp:coreProperties>
</file>