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2"/>
  </p:notesMasterIdLst>
  <p:handoutMasterIdLst>
    <p:handoutMasterId r:id="rId13"/>
  </p:handoutMasterIdLst>
  <p:sldIdLst>
    <p:sldId id="257" r:id="rId3"/>
    <p:sldId id="312" r:id="rId4"/>
    <p:sldId id="299" r:id="rId5"/>
    <p:sldId id="269" r:id="rId6"/>
    <p:sldId id="307" r:id="rId7"/>
    <p:sldId id="313" r:id="rId8"/>
    <p:sldId id="314" r:id="rId9"/>
    <p:sldId id="315" r:id="rId10"/>
    <p:sldId id="29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10-10-2023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10/10/2023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10/10/2023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10/10/2023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10/10/2023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10/10/2023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10/10/2023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10/10/2023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functional-gummies-market" TargetMode="External"/><Relationship Id="rId2" Type="http://schemas.openxmlformats.org/officeDocument/2006/relationships/hyperlink" Target="https://www.marketstatsville.com/functional-gummies-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marketstatsville.com/table-of-content/functional-gummies-market" TargetMode="External"/><Relationship Id="rId2" Type="http://schemas.openxmlformats.org/officeDocument/2006/relationships/hyperlink" Target="https://www.marketstatsville.com/buy-now/functional-gummies-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www.marketstatsville.com/functional-gummies-market"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4313515"/>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Functional Gummies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Functional Gummies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Functional Gummies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039615"/>
            <a:ext cx="11624044" cy="5632311"/>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Functional Gummies Market by Type (Gelatin Gummies and Vegan Gummies), by Application (Vitamin Gummies, DHA and Omega-3 Gummies, Probiotics Gummies, Plant Extract Gummies, and Others), and by Region (North America, South America, Europe, Asia Pacific, MEA) – Global Share and Forecast to 2033</a:t>
            </a:r>
          </a:p>
          <a:p>
            <a:pPr algn="l"/>
            <a:endParaRPr lang="en-US" b="0" i="0" dirty="0">
              <a:solidFill>
                <a:srgbClr val="000000"/>
              </a:solidFill>
              <a:effectLst/>
              <a:latin typeface="Verdana" panose="020B0604030504040204" pitchFamily="34" charset="0"/>
            </a:endParaRPr>
          </a:p>
          <a:p>
            <a:pPr algn="l"/>
            <a:r>
              <a:rPr lang="en-US" b="0" i="0" dirty="0">
                <a:solidFill>
                  <a:srgbClr val="000000"/>
                </a:solidFill>
                <a:effectLst/>
                <a:latin typeface="Verdana" panose="020B0604030504040204" pitchFamily="34" charset="0"/>
              </a:rPr>
              <a:t>According to the Market Statsville Group (MSG), the </a:t>
            </a:r>
            <a:r>
              <a:rPr lang="en-US" b="1" i="0" dirty="0">
                <a:solidFill>
                  <a:srgbClr val="000000"/>
                </a:solidFill>
                <a:effectLst/>
                <a:latin typeface="Verdana" panose="020B0604030504040204" pitchFamily="34" charset="0"/>
                <a:hlinkClick r:id="rId2"/>
              </a:rPr>
              <a:t>Global Functional Gummies Market</a:t>
            </a:r>
            <a:r>
              <a:rPr lang="en-US" b="0" i="0" dirty="0">
                <a:solidFill>
                  <a:srgbClr val="000000"/>
                </a:solidFill>
                <a:effectLst/>
                <a:latin typeface="Verdana" panose="020B0604030504040204" pitchFamily="34" charset="0"/>
              </a:rPr>
              <a:t> size is expected to grow from </a:t>
            </a:r>
            <a:r>
              <a:rPr lang="en-US" b="1" i="0" dirty="0">
                <a:solidFill>
                  <a:srgbClr val="000000"/>
                </a:solidFill>
                <a:effectLst/>
                <a:latin typeface="Verdana" panose="020B0604030504040204" pitchFamily="34" charset="0"/>
              </a:rPr>
              <a:t>USD 859.5 million in 2023</a:t>
            </a:r>
            <a:r>
              <a:rPr lang="en-US" b="0" i="0" dirty="0">
                <a:solidFill>
                  <a:srgbClr val="000000"/>
                </a:solidFill>
                <a:effectLst/>
                <a:latin typeface="Verdana" panose="020B0604030504040204" pitchFamily="34" charset="0"/>
              </a:rPr>
              <a:t> to </a:t>
            </a:r>
            <a:r>
              <a:rPr lang="en-US" b="1" i="0" dirty="0">
                <a:solidFill>
                  <a:srgbClr val="000000"/>
                </a:solidFill>
                <a:effectLst/>
                <a:latin typeface="Verdana" panose="020B0604030504040204" pitchFamily="34" charset="0"/>
              </a:rPr>
              <a:t>USD 2,529.8 million by 2033</a:t>
            </a:r>
            <a:r>
              <a:rPr lang="en-US" b="0" i="0" dirty="0">
                <a:solidFill>
                  <a:srgbClr val="000000"/>
                </a:solidFill>
                <a:effectLst/>
                <a:latin typeface="Verdana" panose="020B0604030504040204" pitchFamily="34" charset="0"/>
              </a:rPr>
              <a:t>, at a </a:t>
            </a:r>
            <a:r>
              <a:rPr lang="en-US" b="1" i="0" dirty="0">
                <a:solidFill>
                  <a:srgbClr val="000000"/>
                </a:solidFill>
                <a:effectLst/>
                <a:latin typeface="Verdana" panose="020B0604030504040204" pitchFamily="34" charset="0"/>
              </a:rPr>
              <a:t>CAGR of 11.4%</a:t>
            </a:r>
            <a:r>
              <a:rPr lang="en-US" b="0" i="0" dirty="0">
                <a:solidFill>
                  <a:srgbClr val="000000"/>
                </a:solidFill>
                <a:effectLst/>
                <a:latin typeface="Verdana" panose="020B0604030504040204" pitchFamily="34" charset="0"/>
              </a:rPr>
              <a:t> from 2023 to 2033. </a:t>
            </a:r>
          </a:p>
          <a:p>
            <a:pPr algn="l"/>
            <a:br>
              <a:rPr lang="en-US" b="0" i="0" dirty="0">
                <a:solidFill>
                  <a:srgbClr val="000000"/>
                </a:solidFill>
                <a:effectLst/>
                <a:latin typeface="Verdana" panose="020B0604030504040204" pitchFamily="34" charset="0"/>
              </a:rPr>
            </a:br>
            <a:r>
              <a:rPr lang="en-US" b="0" i="0" dirty="0">
                <a:solidFill>
                  <a:srgbClr val="000000"/>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enabling companies to identify target audiences, understand their needs and preferences, and tailor their products or services accordingly.</a:t>
            </a:r>
            <a:br>
              <a:rPr lang="en-US" b="0" i="0" dirty="0">
                <a:solidFill>
                  <a:srgbClr val="000000"/>
                </a:solidFill>
                <a:effectLst/>
                <a:latin typeface="Verdana" panose="020B0604030504040204" pitchFamily="34" charset="0"/>
              </a:rPr>
            </a:br>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Request Sample Copy of this Report: </a:t>
            </a:r>
            <a:r>
              <a:rPr lang="en-US" b="1" i="0" dirty="0">
                <a:solidFill>
                  <a:srgbClr val="000000"/>
                </a:solidFill>
                <a:effectLst/>
                <a:latin typeface="Verdana" panose="020B0604030504040204" pitchFamily="34" charset="0"/>
                <a:hlinkClick r:id="rId3"/>
              </a:rPr>
              <a:t>https://www.marketstatsville.com/request-sample/functional-gummies-market</a:t>
            </a:r>
            <a:r>
              <a:rPr lang="en-US" b="1" i="0" dirty="0">
                <a:solidFill>
                  <a:srgbClr val="000000"/>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19B70C-3E67-EF2A-F913-0377430E46FE}"/>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C9FF5F13-DD65-D52C-569B-125F419D6920}"/>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D1D4F70E-F587-6E5F-F5F2-2F1A7868887E}"/>
              </a:ext>
            </a:extLst>
          </p:cNvPr>
          <p:cNvSpPr txBox="1"/>
          <p:nvPr/>
        </p:nvSpPr>
        <p:spPr>
          <a:xfrm>
            <a:off x="309489" y="797064"/>
            <a:ext cx="11563643" cy="5355312"/>
          </a:xfrm>
          <a:prstGeom prst="rect">
            <a:avLst/>
          </a:prstGeom>
          <a:noFill/>
        </p:spPr>
        <p:txBody>
          <a:bodyPr wrap="square">
            <a:spAutoFit/>
          </a:bodyPr>
          <a:lstStyle/>
          <a:p>
            <a:pPr algn="l"/>
            <a:r>
              <a:rPr lang="en-IN" b="1" i="0" dirty="0">
                <a:solidFill>
                  <a:srgbClr val="000000"/>
                </a:solidFill>
                <a:effectLst/>
                <a:latin typeface="Verdana" panose="020B0604030504040204" pitchFamily="34" charset="0"/>
              </a:rPr>
              <a:t>Direct Purchase Report: </a:t>
            </a:r>
            <a:r>
              <a:rPr lang="en-IN" b="1" i="0" dirty="0">
                <a:solidFill>
                  <a:srgbClr val="000000"/>
                </a:solidFill>
                <a:effectLst/>
                <a:latin typeface="Verdana" panose="020B0604030504040204" pitchFamily="34" charset="0"/>
                <a:hlinkClick r:id="rId2"/>
              </a:rPr>
              <a:t>https://www.marketstatsville.com/buy-now/functional-gummies-market?opt=3338</a:t>
            </a:r>
            <a:r>
              <a:rPr lang="en-IN" b="1" i="0" dirty="0">
                <a:solidFill>
                  <a:srgbClr val="000000"/>
                </a:solidFill>
                <a:effectLst/>
                <a:latin typeface="Verdana" panose="020B0604030504040204" pitchFamily="34" charset="0"/>
              </a:rPr>
              <a:t> </a:t>
            </a:r>
          </a:p>
          <a:p>
            <a:pPr algn="l"/>
            <a:endParaRPr lang="en-IN" b="0" i="0" dirty="0">
              <a:solidFill>
                <a:srgbClr val="000000"/>
              </a:solidFill>
              <a:effectLst/>
              <a:latin typeface="Verdana" panose="020B0604030504040204" pitchFamily="34" charset="0"/>
            </a:endParaRPr>
          </a:p>
          <a:p>
            <a:pPr algn="l"/>
            <a:r>
              <a:rPr lang="en-IN" b="1" i="0" dirty="0">
                <a:solidFill>
                  <a:srgbClr val="000000"/>
                </a:solidFill>
                <a:effectLst/>
                <a:latin typeface="Verdana" panose="020B0604030504040204" pitchFamily="34" charset="0"/>
              </a:rPr>
              <a:t>Scope of the Global Functional Gummies Market</a:t>
            </a:r>
          </a:p>
          <a:p>
            <a:pPr algn="l"/>
            <a:endParaRPr lang="en-IN" b="1" i="0" dirty="0">
              <a:solidFill>
                <a:srgbClr val="000000"/>
              </a:solidFill>
              <a:effectLst/>
              <a:latin typeface="Verdana" panose="020B0604030504040204" pitchFamily="34" charset="0"/>
            </a:endParaRPr>
          </a:p>
          <a:p>
            <a:pPr algn="l"/>
            <a:r>
              <a:rPr lang="en-IN" b="1" i="0" dirty="0">
                <a:solidFill>
                  <a:srgbClr val="000000"/>
                </a:solidFill>
                <a:effectLst/>
                <a:latin typeface="Verdana" panose="020B0604030504040204" pitchFamily="34" charset="0"/>
              </a:rPr>
              <a:t>By Type Outlook (Sales, USD Million, 2019-2033)</a:t>
            </a:r>
          </a:p>
          <a:p>
            <a:pPr algn="l">
              <a:buFont typeface="Arial" panose="020B0604020202020204" pitchFamily="34" charset="0"/>
              <a:buChar char="•"/>
            </a:pPr>
            <a:r>
              <a:rPr lang="en-IN" b="0" i="0" dirty="0" err="1">
                <a:solidFill>
                  <a:srgbClr val="000000"/>
                </a:solidFill>
                <a:effectLst/>
                <a:latin typeface="Verdana" panose="020B0604030504040204" pitchFamily="34" charset="0"/>
              </a:rPr>
              <a:t>Gelatin</a:t>
            </a:r>
            <a:r>
              <a:rPr lang="en-IN" b="0" i="0" dirty="0">
                <a:solidFill>
                  <a:srgbClr val="000000"/>
                </a:solidFill>
                <a:effectLst/>
                <a:latin typeface="Verdana" panose="020B0604030504040204" pitchFamily="34" charset="0"/>
              </a:rPr>
              <a:t> Gummies</a:t>
            </a:r>
          </a:p>
          <a:p>
            <a:pPr algn="l">
              <a:buFont typeface="Arial" panose="020B0604020202020204" pitchFamily="34" charset="0"/>
              <a:buChar char="•"/>
            </a:pPr>
            <a:r>
              <a:rPr lang="en-IN" b="0" i="0" dirty="0">
                <a:solidFill>
                  <a:srgbClr val="000000"/>
                </a:solidFill>
                <a:effectLst/>
                <a:latin typeface="Verdana" panose="020B0604030504040204" pitchFamily="34" charset="0"/>
              </a:rPr>
              <a:t>Vegan Gummies</a:t>
            </a:r>
          </a:p>
          <a:p>
            <a:pPr algn="l">
              <a:buFont typeface="Arial" panose="020B0604020202020204" pitchFamily="34" charset="0"/>
              <a:buChar char="•"/>
            </a:pPr>
            <a:endParaRPr lang="en-IN" b="0" i="0" dirty="0">
              <a:solidFill>
                <a:srgbClr val="000000"/>
              </a:solidFill>
              <a:effectLst/>
              <a:latin typeface="Verdana" panose="020B0604030504040204" pitchFamily="34" charset="0"/>
            </a:endParaRPr>
          </a:p>
          <a:p>
            <a:pPr algn="l"/>
            <a:r>
              <a:rPr lang="en-IN" b="1" i="0" dirty="0">
                <a:solidFill>
                  <a:srgbClr val="000000"/>
                </a:solidFill>
                <a:effectLst/>
                <a:latin typeface="Verdana" panose="020B0604030504040204" pitchFamily="34" charset="0"/>
              </a:rPr>
              <a:t>By Application Outlook (Sales, USD Million, 2019-2033)</a:t>
            </a:r>
          </a:p>
          <a:p>
            <a:pPr algn="l">
              <a:buFont typeface="Arial" panose="020B0604020202020204" pitchFamily="34" charset="0"/>
              <a:buChar char="•"/>
            </a:pPr>
            <a:r>
              <a:rPr lang="en-IN" b="0" i="0" dirty="0">
                <a:solidFill>
                  <a:srgbClr val="000000"/>
                </a:solidFill>
                <a:effectLst/>
                <a:latin typeface="Verdana" panose="020B0604030504040204" pitchFamily="34" charset="0"/>
              </a:rPr>
              <a:t>Vitamin Gummies</a:t>
            </a:r>
          </a:p>
          <a:p>
            <a:pPr algn="l">
              <a:buFont typeface="Arial" panose="020B0604020202020204" pitchFamily="34" charset="0"/>
              <a:buChar char="•"/>
            </a:pPr>
            <a:r>
              <a:rPr lang="en-IN" b="0" i="0" dirty="0">
                <a:solidFill>
                  <a:srgbClr val="000000"/>
                </a:solidFill>
                <a:effectLst/>
                <a:latin typeface="Verdana" panose="020B0604030504040204" pitchFamily="34" charset="0"/>
              </a:rPr>
              <a:t>DHA and Omega-3 Gummies</a:t>
            </a:r>
          </a:p>
          <a:p>
            <a:pPr algn="l">
              <a:buFont typeface="Arial" panose="020B0604020202020204" pitchFamily="34" charset="0"/>
              <a:buChar char="•"/>
            </a:pPr>
            <a:r>
              <a:rPr lang="en-IN" b="0" i="0" dirty="0">
                <a:solidFill>
                  <a:srgbClr val="000000"/>
                </a:solidFill>
                <a:effectLst/>
                <a:latin typeface="Verdana" panose="020B0604030504040204" pitchFamily="34" charset="0"/>
              </a:rPr>
              <a:t>Probiotics Gummies</a:t>
            </a:r>
          </a:p>
          <a:p>
            <a:pPr algn="l">
              <a:buFont typeface="Arial" panose="020B0604020202020204" pitchFamily="34" charset="0"/>
              <a:buChar char="•"/>
            </a:pPr>
            <a:r>
              <a:rPr lang="en-IN" b="0" i="0" dirty="0">
                <a:solidFill>
                  <a:srgbClr val="000000"/>
                </a:solidFill>
                <a:effectLst/>
                <a:latin typeface="Verdana" panose="020B0604030504040204" pitchFamily="34" charset="0"/>
              </a:rPr>
              <a:t>Plant Extract Gummies</a:t>
            </a:r>
          </a:p>
          <a:p>
            <a:pPr algn="l">
              <a:buFont typeface="Arial" panose="020B0604020202020204" pitchFamily="34" charset="0"/>
              <a:buChar char="•"/>
            </a:pPr>
            <a:r>
              <a:rPr lang="en-IN" b="0" i="0" dirty="0">
                <a:solidFill>
                  <a:srgbClr val="000000"/>
                </a:solidFill>
                <a:effectLst/>
                <a:latin typeface="Verdana" panose="020B0604030504040204" pitchFamily="34" charset="0"/>
              </a:rPr>
              <a:t>Others</a:t>
            </a:r>
          </a:p>
          <a:p>
            <a:pPr algn="l"/>
            <a:br>
              <a:rPr lang="en-IN" dirty="0"/>
            </a:br>
            <a:r>
              <a:rPr lang="en-US" b="1" i="0" dirty="0">
                <a:solidFill>
                  <a:srgbClr val="000000"/>
                </a:solidFill>
                <a:effectLst/>
                <a:latin typeface="Verdana" panose="020B0604030504040204" pitchFamily="34" charset="0"/>
              </a:rPr>
              <a:t>Access full Report Description, TOC, Table of Figure, Chart, </a:t>
            </a:r>
            <a:r>
              <a:rPr lang="en-US" b="1" i="0" dirty="0" err="1">
                <a:solidFill>
                  <a:srgbClr val="000000"/>
                </a:solidFill>
                <a:effectLst/>
                <a:latin typeface="Verdana" panose="020B0604030504040204" pitchFamily="34" charset="0"/>
              </a:rPr>
              <a:t>etc</a:t>
            </a:r>
            <a:r>
              <a:rPr lang="en-US" b="1" i="0" dirty="0">
                <a:solidFill>
                  <a:srgbClr val="000000"/>
                </a:solidFill>
                <a:effectLst/>
                <a:latin typeface="Verdana" panose="020B0604030504040204" pitchFamily="34" charset="0"/>
              </a:rPr>
              <a:t>: </a:t>
            </a:r>
            <a:r>
              <a:rPr lang="en-US" b="1" i="0" dirty="0">
                <a:solidFill>
                  <a:srgbClr val="000000"/>
                </a:solidFill>
                <a:effectLst/>
                <a:latin typeface="Verdana" panose="020B0604030504040204" pitchFamily="34" charset="0"/>
                <a:hlinkClick r:id="rId3"/>
              </a:rPr>
              <a:t>https://www.marketstatsville.com/table-of-content/functional-gummies-market</a:t>
            </a:r>
            <a:r>
              <a:rPr lang="en-US" b="1" i="0" dirty="0">
                <a:solidFill>
                  <a:srgbClr val="000000"/>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a:p>
            <a:endParaRPr lang="en-IN" dirty="0"/>
          </a:p>
        </p:txBody>
      </p:sp>
    </p:spTree>
    <p:extLst>
      <p:ext uri="{BB962C8B-B14F-4D97-AF65-F5344CB8AC3E}">
        <p14:creationId xmlns:p14="http://schemas.microsoft.com/office/powerpoint/2010/main" val="27316390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0877232-2F01-B16F-1145-1A1DDA2C849F}"/>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7FBF60FE-B95D-1E82-E1B6-C89B49CE7447}"/>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1C564E19-24D5-E54F-F06A-171EF2D648D8}"/>
              </a:ext>
            </a:extLst>
          </p:cNvPr>
          <p:cNvSpPr txBox="1"/>
          <p:nvPr/>
        </p:nvSpPr>
        <p:spPr>
          <a:xfrm>
            <a:off x="356381" y="335845"/>
            <a:ext cx="11479237" cy="6186309"/>
          </a:xfrm>
          <a:prstGeom prst="rect">
            <a:avLst/>
          </a:prstGeom>
          <a:noFill/>
        </p:spPr>
        <p:txBody>
          <a:bodyPr wrap="square">
            <a:spAutoFit/>
          </a:bodyPr>
          <a:lstStyle/>
          <a:p>
            <a:r>
              <a:rPr lang="en-IN" b="1" dirty="0"/>
              <a:t>Major key players in the global Functional Gummies market are:</a:t>
            </a:r>
          </a:p>
          <a:p>
            <a:endParaRPr lang="en-IN" b="1" dirty="0"/>
          </a:p>
          <a:p>
            <a:pPr>
              <a:buFont typeface="Arial" panose="020B0604020202020204" pitchFamily="34" charset="0"/>
              <a:buChar char="•"/>
            </a:pPr>
            <a:r>
              <a:rPr lang="en-IN" b="0" i="0" dirty="0">
                <a:solidFill>
                  <a:srgbClr val="000000"/>
                </a:solidFill>
                <a:effectLst/>
                <a:latin typeface="Verdana" panose="020B0604030504040204" pitchFamily="34" charset="0"/>
              </a:rPr>
              <a:t>Nutra Solutions</a:t>
            </a:r>
          </a:p>
          <a:p>
            <a:pPr>
              <a:buFont typeface="Arial" panose="020B0604020202020204" pitchFamily="34" charset="0"/>
              <a:buChar char="•"/>
            </a:pPr>
            <a:r>
              <a:rPr lang="en-IN" b="0" i="0" dirty="0">
                <a:solidFill>
                  <a:srgbClr val="000000"/>
                </a:solidFill>
                <a:effectLst/>
                <a:latin typeface="Verdana" panose="020B0604030504040204" pitchFamily="34" charset="0"/>
              </a:rPr>
              <a:t>Hero </a:t>
            </a:r>
            <a:r>
              <a:rPr lang="en-IN" b="0" i="0" dirty="0" err="1">
                <a:solidFill>
                  <a:srgbClr val="000000"/>
                </a:solidFill>
                <a:effectLst/>
                <a:latin typeface="Verdana" panose="020B0604030504040204" pitchFamily="34" charset="0"/>
              </a:rPr>
              <a:t>Nutritionals</a:t>
            </a:r>
            <a:endParaRPr lang="en-IN" b="0" i="0" dirty="0">
              <a:solidFill>
                <a:srgbClr val="000000"/>
              </a:solidFill>
              <a:effectLst/>
              <a:latin typeface="Verdana" panose="020B0604030504040204" pitchFamily="34" charset="0"/>
            </a:endParaRPr>
          </a:p>
          <a:p>
            <a:pPr>
              <a:buFont typeface="Arial" panose="020B0604020202020204" pitchFamily="34" charset="0"/>
              <a:buChar char="•"/>
            </a:pPr>
            <a:r>
              <a:rPr lang="en-IN" b="0" i="0" dirty="0">
                <a:solidFill>
                  <a:srgbClr val="000000"/>
                </a:solidFill>
                <a:effectLst/>
                <a:latin typeface="Verdana" panose="020B0604030504040204" pitchFamily="34" charset="0"/>
              </a:rPr>
              <a:t>Santa Cruz </a:t>
            </a:r>
            <a:r>
              <a:rPr lang="en-IN" b="0" i="0" dirty="0" err="1">
                <a:solidFill>
                  <a:srgbClr val="000000"/>
                </a:solidFill>
                <a:effectLst/>
                <a:latin typeface="Verdana" panose="020B0604030504040204" pitchFamily="34" charset="0"/>
              </a:rPr>
              <a:t>Nutritionals</a:t>
            </a:r>
            <a:endParaRPr lang="en-IN" b="0" i="0" dirty="0">
              <a:solidFill>
                <a:srgbClr val="000000"/>
              </a:solidFill>
              <a:effectLst/>
              <a:latin typeface="Verdana" panose="020B0604030504040204" pitchFamily="34" charset="0"/>
            </a:endParaRPr>
          </a:p>
          <a:p>
            <a:pPr>
              <a:buFont typeface="Arial" panose="020B0604020202020204" pitchFamily="34" charset="0"/>
              <a:buChar char="•"/>
            </a:pPr>
            <a:r>
              <a:rPr lang="en-IN" b="0" i="0" dirty="0">
                <a:solidFill>
                  <a:srgbClr val="000000"/>
                </a:solidFill>
                <a:effectLst/>
                <a:latin typeface="Verdana" panose="020B0604030504040204" pitchFamily="34" charset="0"/>
              </a:rPr>
              <a:t>Superior Supplement Manufacturing</a:t>
            </a:r>
          </a:p>
          <a:p>
            <a:pPr>
              <a:buFont typeface="Arial" panose="020B0604020202020204" pitchFamily="34" charset="0"/>
              <a:buChar char="•"/>
            </a:pPr>
            <a:r>
              <a:rPr lang="en-IN" b="0" i="0" dirty="0" err="1">
                <a:solidFill>
                  <a:srgbClr val="000000"/>
                </a:solidFill>
                <a:effectLst/>
                <a:latin typeface="Verdana" panose="020B0604030504040204" pitchFamily="34" charset="0"/>
              </a:rPr>
              <a:t>Bettera</a:t>
            </a:r>
            <a:r>
              <a:rPr lang="en-IN" b="0" i="0" dirty="0">
                <a:solidFill>
                  <a:srgbClr val="000000"/>
                </a:solidFill>
                <a:effectLst/>
                <a:latin typeface="Verdana" panose="020B0604030504040204" pitchFamily="34" charset="0"/>
              </a:rPr>
              <a:t> Wellness</a:t>
            </a:r>
          </a:p>
          <a:p>
            <a:pPr>
              <a:buFont typeface="Arial" panose="020B0604020202020204" pitchFamily="34" charset="0"/>
              <a:buChar char="•"/>
            </a:pPr>
            <a:r>
              <a:rPr lang="en-IN" b="0" i="0" dirty="0">
                <a:solidFill>
                  <a:srgbClr val="000000"/>
                </a:solidFill>
                <a:effectLst/>
                <a:latin typeface="Verdana" panose="020B0604030504040204" pitchFamily="34" charset="0"/>
              </a:rPr>
              <a:t>Better </a:t>
            </a:r>
            <a:r>
              <a:rPr lang="en-IN" b="0" i="0" dirty="0" err="1">
                <a:solidFill>
                  <a:srgbClr val="000000"/>
                </a:solidFill>
                <a:effectLst/>
                <a:latin typeface="Verdana" panose="020B0604030504040204" pitchFamily="34" charset="0"/>
              </a:rPr>
              <a:t>Nutritionals</a:t>
            </a:r>
            <a:endParaRPr lang="en-IN" b="0" i="0" dirty="0">
              <a:solidFill>
                <a:srgbClr val="000000"/>
              </a:solidFill>
              <a:effectLst/>
              <a:latin typeface="Verdana" panose="020B0604030504040204" pitchFamily="34" charset="0"/>
            </a:endParaRPr>
          </a:p>
          <a:p>
            <a:pPr>
              <a:buFont typeface="Arial" panose="020B0604020202020204" pitchFamily="34" charset="0"/>
              <a:buChar char="•"/>
            </a:pPr>
            <a:r>
              <a:rPr lang="en-IN" b="0" i="0" dirty="0">
                <a:solidFill>
                  <a:srgbClr val="000000"/>
                </a:solidFill>
                <a:effectLst/>
                <a:latin typeface="Verdana" panose="020B0604030504040204" pitchFamily="34" charset="0"/>
              </a:rPr>
              <a:t>Makers Nutrition</a:t>
            </a:r>
          </a:p>
          <a:p>
            <a:pPr>
              <a:buFont typeface="Arial" panose="020B0604020202020204" pitchFamily="34" charset="0"/>
              <a:buChar char="•"/>
            </a:pPr>
            <a:r>
              <a:rPr lang="en-IN" b="0" i="0" dirty="0">
                <a:solidFill>
                  <a:srgbClr val="000000"/>
                </a:solidFill>
                <a:effectLst/>
                <a:latin typeface="Verdana" panose="020B0604030504040204" pitchFamily="34" charset="0"/>
              </a:rPr>
              <a:t>ABH Natures</a:t>
            </a:r>
          </a:p>
          <a:p>
            <a:pPr>
              <a:buFont typeface="Arial" panose="020B0604020202020204" pitchFamily="34" charset="0"/>
              <a:buChar char="•"/>
            </a:pPr>
            <a:r>
              <a:rPr lang="en-IN" b="0" i="0" dirty="0">
                <a:solidFill>
                  <a:srgbClr val="000000"/>
                </a:solidFill>
                <a:effectLst/>
                <a:latin typeface="Verdana" panose="020B0604030504040204" pitchFamily="34" charset="0"/>
              </a:rPr>
              <a:t>SMP Nutra</a:t>
            </a:r>
          </a:p>
          <a:p>
            <a:pPr>
              <a:buFont typeface="Arial" panose="020B0604020202020204" pitchFamily="34" charset="0"/>
              <a:buChar char="•"/>
            </a:pPr>
            <a:r>
              <a:rPr lang="en-IN" b="0" i="0" dirty="0" err="1">
                <a:solidFill>
                  <a:srgbClr val="000000"/>
                </a:solidFill>
                <a:effectLst/>
                <a:latin typeface="Verdana" panose="020B0604030504040204" pitchFamily="34" charset="0"/>
              </a:rPr>
              <a:t>Vitakem</a:t>
            </a:r>
            <a:r>
              <a:rPr lang="en-IN" b="0" i="0" dirty="0">
                <a:solidFill>
                  <a:srgbClr val="000000"/>
                </a:solidFill>
                <a:effectLst/>
                <a:latin typeface="Verdana" panose="020B0604030504040204" pitchFamily="34" charset="0"/>
              </a:rPr>
              <a:t> Nutraceutical</a:t>
            </a:r>
          </a:p>
          <a:p>
            <a:pPr>
              <a:buFont typeface="Arial" panose="020B0604020202020204" pitchFamily="34" charset="0"/>
              <a:buChar char="•"/>
            </a:pPr>
            <a:r>
              <a:rPr lang="en-IN" b="0" i="0" dirty="0" err="1">
                <a:solidFill>
                  <a:srgbClr val="000000"/>
                </a:solidFill>
                <a:effectLst/>
                <a:latin typeface="Verdana" panose="020B0604030504040204" pitchFamily="34" charset="0"/>
              </a:rPr>
              <a:t>Herbaland</a:t>
            </a:r>
            <a:endParaRPr lang="en-IN" b="0" i="0" dirty="0">
              <a:solidFill>
                <a:srgbClr val="000000"/>
              </a:solidFill>
              <a:effectLst/>
              <a:latin typeface="Verdana" panose="020B0604030504040204" pitchFamily="34" charset="0"/>
            </a:endParaRPr>
          </a:p>
          <a:p>
            <a:pPr>
              <a:buFont typeface="Arial" panose="020B0604020202020204" pitchFamily="34" charset="0"/>
              <a:buChar char="•"/>
            </a:pPr>
            <a:r>
              <a:rPr lang="en-IN" b="0" i="0" dirty="0">
                <a:solidFill>
                  <a:srgbClr val="000000"/>
                </a:solidFill>
                <a:effectLst/>
                <a:latin typeface="Verdana" panose="020B0604030504040204" pitchFamily="34" charset="0"/>
              </a:rPr>
              <a:t>Cava Pharma</a:t>
            </a:r>
          </a:p>
          <a:p>
            <a:pPr>
              <a:buFont typeface="Arial" panose="020B0604020202020204" pitchFamily="34" charset="0"/>
              <a:buChar char="•"/>
            </a:pPr>
            <a:r>
              <a:rPr lang="en-IN" b="0" i="0" dirty="0">
                <a:solidFill>
                  <a:srgbClr val="000000"/>
                </a:solidFill>
                <a:effectLst/>
                <a:latin typeface="Verdana" panose="020B0604030504040204" pitchFamily="34" charset="0"/>
              </a:rPr>
              <a:t>Prime Health</a:t>
            </a:r>
          </a:p>
          <a:p>
            <a:pPr>
              <a:buFont typeface="Arial" panose="020B0604020202020204" pitchFamily="34" charset="0"/>
              <a:buChar char="•"/>
            </a:pPr>
            <a:r>
              <a:rPr lang="en-IN" b="0" i="0" dirty="0" err="1">
                <a:solidFill>
                  <a:srgbClr val="000000"/>
                </a:solidFill>
                <a:effectLst/>
                <a:latin typeface="Verdana" panose="020B0604030504040204" pitchFamily="34" charset="0"/>
              </a:rPr>
              <a:t>NutraLab</a:t>
            </a:r>
            <a:r>
              <a:rPr lang="en-IN" b="0" i="0" dirty="0">
                <a:solidFill>
                  <a:srgbClr val="000000"/>
                </a:solidFill>
                <a:effectLst/>
                <a:latin typeface="Verdana" panose="020B0604030504040204" pitchFamily="34" charset="0"/>
              </a:rPr>
              <a:t> Corp</a:t>
            </a:r>
          </a:p>
          <a:p>
            <a:pPr>
              <a:buFont typeface="Arial" panose="020B0604020202020204" pitchFamily="34" charset="0"/>
              <a:buChar char="•"/>
            </a:pPr>
            <a:r>
              <a:rPr lang="en-IN" b="0" i="0" dirty="0" err="1">
                <a:solidFill>
                  <a:srgbClr val="000000"/>
                </a:solidFill>
                <a:effectLst/>
                <a:latin typeface="Verdana" panose="020B0604030504040204" pitchFamily="34" charset="0"/>
              </a:rPr>
              <a:t>Procaps</a:t>
            </a:r>
            <a:r>
              <a:rPr lang="en-IN" b="0" i="0" dirty="0">
                <a:solidFill>
                  <a:srgbClr val="000000"/>
                </a:solidFill>
                <a:effectLst/>
                <a:latin typeface="Verdana" panose="020B0604030504040204" pitchFamily="34" charset="0"/>
              </a:rPr>
              <a:t> (</a:t>
            </a:r>
            <a:r>
              <a:rPr lang="en-IN" b="0" i="0" dirty="0" err="1">
                <a:solidFill>
                  <a:srgbClr val="000000"/>
                </a:solidFill>
                <a:effectLst/>
                <a:latin typeface="Verdana" panose="020B0604030504040204" pitchFamily="34" charset="0"/>
              </a:rPr>
              <a:t>Funtrition</a:t>
            </a:r>
            <a:r>
              <a:rPr lang="en-IN" b="0" i="0" dirty="0">
                <a:solidFill>
                  <a:srgbClr val="000000"/>
                </a:solidFill>
                <a:effectLst/>
                <a:latin typeface="Verdana" panose="020B0604030504040204" pitchFamily="34" charset="0"/>
              </a:rPr>
              <a:t>)</a:t>
            </a:r>
          </a:p>
          <a:p>
            <a:pPr>
              <a:buFont typeface="Arial" panose="020B0604020202020204" pitchFamily="34" charset="0"/>
              <a:buChar char="•"/>
            </a:pPr>
            <a:r>
              <a:rPr lang="en-IN" b="0" i="0" dirty="0" err="1">
                <a:solidFill>
                  <a:srgbClr val="000000"/>
                </a:solidFill>
                <a:effectLst/>
                <a:latin typeface="Verdana" panose="020B0604030504040204" pitchFamily="34" charset="0"/>
              </a:rPr>
              <a:t>VitaWest</a:t>
            </a:r>
            <a:r>
              <a:rPr lang="en-IN" b="0" i="0" dirty="0">
                <a:solidFill>
                  <a:srgbClr val="000000"/>
                </a:solidFill>
                <a:effectLst/>
                <a:latin typeface="Verdana" panose="020B0604030504040204" pitchFamily="34" charset="0"/>
              </a:rPr>
              <a:t> Nutraceuticals</a:t>
            </a:r>
          </a:p>
          <a:p>
            <a:pPr>
              <a:buFont typeface="Arial" panose="020B0604020202020204" pitchFamily="34" charset="0"/>
              <a:buChar char="•"/>
            </a:pPr>
            <a:r>
              <a:rPr lang="en-IN" b="0" i="0" dirty="0" err="1">
                <a:solidFill>
                  <a:srgbClr val="000000"/>
                </a:solidFill>
                <a:effectLst/>
                <a:latin typeface="Verdana" panose="020B0604030504040204" pitchFamily="34" charset="0"/>
              </a:rPr>
              <a:t>Amapharm</a:t>
            </a:r>
            <a:endParaRPr lang="en-IN" b="0" i="0" dirty="0">
              <a:solidFill>
                <a:srgbClr val="000000"/>
              </a:solidFill>
              <a:effectLst/>
              <a:latin typeface="Verdana" panose="020B0604030504040204" pitchFamily="34" charset="0"/>
            </a:endParaRPr>
          </a:p>
          <a:p>
            <a:pPr>
              <a:buFont typeface="Arial" panose="020B0604020202020204" pitchFamily="34" charset="0"/>
              <a:buChar char="•"/>
            </a:pPr>
            <a:r>
              <a:rPr lang="en-IN" b="0" i="0" dirty="0" err="1">
                <a:solidFill>
                  <a:srgbClr val="000000"/>
                </a:solidFill>
                <a:effectLst/>
                <a:latin typeface="Verdana" panose="020B0604030504040204" pitchFamily="34" charset="0"/>
              </a:rPr>
              <a:t>ParkAcre</a:t>
            </a:r>
            <a:endParaRPr lang="en-IN" b="0" i="0" dirty="0">
              <a:solidFill>
                <a:srgbClr val="000000"/>
              </a:solidFill>
              <a:effectLst/>
              <a:latin typeface="Verdana" panose="020B0604030504040204" pitchFamily="34" charset="0"/>
            </a:endParaRPr>
          </a:p>
          <a:p>
            <a:pPr>
              <a:buFont typeface="Arial" panose="020B0604020202020204" pitchFamily="34" charset="0"/>
              <a:buChar char="•"/>
            </a:pPr>
            <a:r>
              <a:rPr lang="en-IN" b="0" i="0" dirty="0">
                <a:solidFill>
                  <a:srgbClr val="000000"/>
                </a:solidFill>
                <a:effectLst/>
                <a:latin typeface="Verdana" panose="020B0604030504040204" pitchFamily="34" charset="0"/>
              </a:rPr>
              <a:t>Seven Seas Ltd</a:t>
            </a:r>
          </a:p>
          <a:p>
            <a:pPr>
              <a:buFont typeface="Arial" panose="020B0604020202020204" pitchFamily="34" charset="0"/>
              <a:buChar char="•"/>
            </a:pPr>
            <a:r>
              <a:rPr lang="en-IN" b="0" i="0" dirty="0" err="1">
                <a:solidFill>
                  <a:srgbClr val="000000"/>
                </a:solidFill>
                <a:effectLst/>
                <a:latin typeface="Verdana" panose="020B0604030504040204" pitchFamily="34" charset="0"/>
              </a:rPr>
              <a:t>Allsep’s</a:t>
            </a:r>
            <a:endParaRPr lang="en-IN" dirty="0"/>
          </a:p>
        </p:txBody>
      </p:sp>
    </p:spTree>
    <p:extLst>
      <p:ext uri="{BB962C8B-B14F-4D97-AF65-F5344CB8AC3E}">
        <p14:creationId xmlns:p14="http://schemas.microsoft.com/office/powerpoint/2010/main" val="12577275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FC5C81-AFC3-CE94-5883-7EED68B5F613}"/>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830A0CA2-9F11-B3A1-325D-34EF285960BC}"/>
              </a:ext>
            </a:extLst>
          </p:cNvPr>
          <p:cNvSpPr>
            <a:spLocks noGrp="1"/>
          </p:cNvSpPr>
          <p:nvPr>
            <p:ph type="sldNum" sz="quarter" idx="12"/>
          </p:nvPr>
        </p:nvSpPr>
        <p:spPr/>
        <p:txBody>
          <a:bodyPr/>
          <a:lstStyle/>
          <a:p>
            <a:fld id="{03206E70-9524-410D-AE9B-78D656EAA14D}" type="slidenum">
              <a:rPr lang="en-US" smtClean="0"/>
              <a:pPr/>
              <a:t>8</a:t>
            </a:fld>
            <a:endParaRPr lang="en-US" dirty="0"/>
          </a:p>
        </p:txBody>
      </p:sp>
      <p:sp>
        <p:nvSpPr>
          <p:cNvPr id="5" name="TextBox 4">
            <a:extLst>
              <a:ext uri="{FF2B5EF4-FFF2-40B4-BE49-F238E27FC236}">
                <a16:creationId xmlns:a16="http://schemas.microsoft.com/office/drawing/2014/main" id="{10C5CD64-FAE6-B5CC-2064-5D53B8980F9B}"/>
              </a:ext>
            </a:extLst>
          </p:cNvPr>
          <p:cNvSpPr txBox="1"/>
          <p:nvPr/>
        </p:nvSpPr>
        <p:spPr>
          <a:xfrm>
            <a:off x="314178" y="843638"/>
            <a:ext cx="11563643" cy="5355312"/>
          </a:xfrm>
          <a:prstGeom prst="rect">
            <a:avLst/>
          </a:prstGeom>
          <a:noFill/>
        </p:spPr>
        <p:txBody>
          <a:bodyPr wrap="square">
            <a:spAutoFit/>
          </a:bodyPr>
          <a:lstStyle/>
          <a:p>
            <a:pPr algn="l">
              <a:buFont typeface="Arial" panose="020B0604020202020204" pitchFamily="34" charset="0"/>
              <a:buChar char="•"/>
            </a:pPr>
            <a:r>
              <a:rPr lang="en-IN" b="0" i="0" dirty="0">
                <a:solidFill>
                  <a:srgbClr val="000000"/>
                </a:solidFill>
                <a:effectLst/>
                <a:latin typeface="Verdana" panose="020B0604030504040204" pitchFamily="34" charset="0"/>
              </a:rPr>
              <a:t>Long Island </a:t>
            </a:r>
            <a:r>
              <a:rPr lang="en-IN" b="0" i="0" dirty="0" err="1">
                <a:solidFill>
                  <a:srgbClr val="000000"/>
                </a:solidFill>
                <a:effectLst/>
                <a:latin typeface="Verdana" panose="020B0604030504040204" pitchFamily="34" charset="0"/>
              </a:rPr>
              <a:t>Nutritionals</a:t>
            </a:r>
            <a:r>
              <a:rPr lang="en-IN" b="0" i="0" dirty="0">
                <a:solidFill>
                  <a:srgbClr val="000000"/>
                </a:solidFill>
                <a:effectLst/>
                <a:latin typeface="Verdana" panose="020B0604030504040204" pitchFamily="34" charset="0"/>
              </a:rPr>
              <a:t> (LIN)</a:t>
            </a:r>
          </a:p>
          <a:p>
            <a:pPr algn="l">
              <a:buFont typeface="Arial" panose="020B0604020202020204" pitchFamily="34" charset="0"/>
              <a:buChar char="•"/>
            </a:pPr>
            <a:r>
              <a:rPr lang="en-IN" b="0" i="0" dirty="0">
                <a:solidFill>
                  <a:srgbClr val="000000"/>
                </a:solidFill>
                <a:effectLst/>
                <a:latin typeface="Verdana" panose="020B0604030504040204" pitchFamily="34" charset="0"/>
              </a:rPr>
              <a:t>Sirio Pharma</a:t>
            </a:r>
          </a:p>
          <a:p>
            <a:pPr algn="l">
              <a:buFont typeface="Arial" panose="020B0604020202020204" pitchFamily="34" charset="0"/>
              <a:buChar char="•"/>
            </a:pPr>
            <a:r>
              <a:rPr lang="en-IN" b="0" i="0" dirty="0">
                <a:solidFill>
                  <a:srgbClr val="000000"/>
                </a:solidFill>
                <a:effectLst/>
                <a:latin typeface="Verdana" panose="020B0604030504040204" pitchFamily="34" charset="0"/>
              </a:rPr>
              <a:t>Jiangsu </a:t>
            </a:r>
            <a:r>
              <a:rPr lang="en-IN" b="0" i="0" dirty="0" err="1">
                <a:solidFill>
                  <a:srgbClr val="000000"/>
                </a:solidFill>
                <a:effectLst/>
                <a:latin typeface="Verdana" panose="020B0604030504040204" pitchFamily="34" charset="0"/>
              </a:rPr>
              <a:t>Handian</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err="1">
                <a:solidFill>
                  <a:srgbClr val="000000"/>
                </a:solidFill>
                <a:effectLst/>
                <a:latin typeface="Verdana" panose="020B0604030504040204" pitchFamily="34" charset="0"/>
              </a:rPr>
              <a:t>TopGum</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a:solidFill>
                  <a:srgbClr val="000000"/>
                </a:solidFill>
                <a:effectLst/>
                <a:latin typeface="Verdana" panose="020B0604030504040204" pitchFamily="34" charset="0"/>
              </a:rPr>
              <a:t>Themis Medicare (LIN)</a:t>
            </a:r>
          </a:p>
          <a:p>
            <a:pPr algn="l">
              <a:buFont typeface="Arial" panose="020B0604020202020204" pitchFamily="34" charset="0"/>
              <a:buChar char="•"/>
            </a:pPr>
            <a:r>
              <a:rPr lang="en-IN" b="0" i="0" dirty="0" err="1">
                <a:solidFill>
                  <a:srgbClr val="000000"/>
                </a:solidFill>
                <a:effectLst/>
                <a:latin typeface="Verdana" panose="020B0604030504040204" pitchFamily="34" charset="0"/>
              </a:rPr>
              <a:t>Domaco</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err="1">
                <a:solidFill>
                  <a:srgbClr val="000000"/>
                </a:solidFill>
                <a:effectLst/>
                <a:latin typeface="Verdana" panose="020B0604030504040204" pitchFamily="34" charset="0"/>
              </a:rPr>
              <a:t>Cosmax</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a:solidFill>
                  <a:srgbClr val="000000"/>
                </a:solidFill>
                <a:effectLst/>
                <a:latin typeface="Verdana" panose="020B0604030504040204" pitchFamily="34" charset="0"/>
              </a:rPr>
              <a:t>Guangdong </a:t>
            </a:r>
            <a:r>
              <a:rPr lang="en-IN" b="0" i="0" dirty="0" err="1">
                <a:solidFill>
                  <a:srgbClr val="000000"/>
                </a:solidFill>
                <a:effectLst/>
                <a:latin typeface="Verdana" panose="020B0604030504040204" pitchFamily="34" charset="0"/>
              </a:rPr>
              <a:t>Yichao</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a:solidFill>
                  <a:srgbClr val="000000"/>
                </a:solidFill>
                <a:effectLst/>
                <a:latin typeface="Verdana" panose="020B0604030504040204" pitchFamily="34" charset="0"/>
              </a:rPr>
              <a:t>Ningbo </a:t>
            </a:r>
            <a:r>
              <a:rPr lang="en-IN" b="0" i="0" dirty="0" err="1">
                <a:solidFill>
                  <a:srgbClr val="000000"/>
                </a:solidFill>
                <a:effectLst/>
                <a:latin typeface="Verdana" panose="020B0604030504040204" pitchFamily="34" charset="0"/>
              </a:rPr>
              <a:t>Jildan</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a:solidFill>
                  <a:srgbClr val="000000"/>
                </a:solidFill>
                <a:effectLst/>
                <a:latin typeface="Verdana" panose="020B0604030504040204" pitchFamily="34" charset="0"/>
              </a:rPr>
              <a:t>Jinjiang </a:t>
            </a:r>
            <a:r>
              <a:rPr lang="en-IN" b="0" i="0" dirty="0" err="1">
                <a:solidFill>
                  <a:srgbClr val="000000"/>
                </a:solidFill>
                <a:effectLst/>
                <a:latin typeface="Verdana" panose="020B0604030504040204" pitchFamily="34" charset="0"/>
              </a:rPr>
              <a:t>Qifeng</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err="1">
                <a:solidFill>
                  <a:srgbClr val="000000"/>
                </a:solidFill>
                <a:effectLst/>
                <a:latin typeface="Verdana" panose="020B0604030504040204" pitchFamily="34" charset="0"/>
              </a:rPr>
              <a:t>Cocoaland</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a:solidFill>
                  <a:srgbClr val="000000"/>
                </a:solidFill>
                <a:effectLst/>
                <a:latin typeface="Verdana" panose="020B0604030504040204" pitchFamily="34" charset="0"/>
              </a:rPr>
              <a:t>UHA</a:t>
            </a:r>
          </a:p>
          <a:p>
            <a:pPr algn="l">
              <a:buFont typeface="Arial" panose="020B0604020202020204" pitchFamily="34" charset="0"/>
              <a:buChar char="•"/>
            </a:pPr>
            <a:r>
              <a:rPr lang="en-IN" b="0" i="0" dirty="0">
                <a:solidFill>
                  <a:srgbClr val="000000"/>
                </a:solidFill>
                <a:effectLst/>
                <a:latin typeface="Verdana" panose="020B0604030504040204" pitchFamily="34" charset="0"/>
              </a:rPr>
              <a:t>Meiji</a:t>
            </a:r>
          </a:p>
          <a:p>
            <a:pPr algn="l">
              <a:buFont typeface="Arial" panose="020B0604020202020204" pitchFamily="34" charset="0"/>
              <a:buChar char="•"/>
            </a:pPr>
            <a:endParaRPr lang="en-IN" b="0" i="0" dirty="0">
              <a:solidFill>
                <a:srgbClr val="000000"/>
              </a:solidFill>
              <a:effectLst/>
              <a:latin typeface="Verdana" panose="020B0604030504040204" pitchFamily="34" charset="0"/>
            </a:endParaRPr>
          </a:p>
          <a:p>
            <a:pPr algn="l"/>
            <a:r>
              <a:rPr lang="en-IN" b="0" i="0" dirty="0">
                <a:solidFill>
                  <a:srgbClr val="000000"/>
                </a:solidFill>
                <a:effectLst/>
                <a:latin typeface="Verdana" panose="020B0604030504040204" pitchFamily="34" charset="0"/>
              </a:rPr>
              <a:t>(Note: we include the maximum-to-maximum top/key companies in the final report with the recent development, partnership, and acquisition of the companies.)</a:t>
            </a:r>
          </a:p>
          <a:p>
            <a:pPr algn="l"/>
            <a:endParaRPr lang="en-IN" b="0" i="0" dirty="0">
              <a:solidFill>
                <a:srgbClr val="000000"/>
              </a:solidFill>
              <a:effectLst/>
              <a:latin typeface="Verdana" panose="020B0604030504040204" pitchFamily="34" charset="0"/>
            </a:endParaRPr>
          </a:p>
          <a:p>
            <a:pPr algn="l"/>
            <a:r>
              <a:rPr lang="en-IN" b="1" i="0" dirty="0">
                <a:solidFill>
                  <a:srgbClr val="000000"/>
                </a:solidFill>
                <a:effectLst/>
                <a:latin typeface="Verdana" panose="020B0604030504040204" pitchFamily="34" charset="0"/>
              </a:rPr>
              <a:t>Request For Report Description: </a:t>
            </a:r>
            <a:r>
              <a:rPr lang="en-IN" b="1" i="0" dirty="0">
                <a:solidFill>
                  <a:srgbClr val="000000"/>
                </a:solidFill>
                <a:effectLst/>
                <a:latin typeface="Verdana" panose="020B0604030504040204" pitchFamily="34" charset="0"/>
                <a:hlinkClick r:id="rId2"/>
              </a:rPr>
              <a:t>https://www.marketstatsville.com/functional-gummies-market</a:t>
            </a:r>
            <a:r>
              <a:rPr lang="en-IN" b="1" i="0" dirty="0">
                <a:solidFill>
                  <a:srgbClr val="000000"/>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342552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5558</TotalTime>
  <Words>1388</Words>
  <Application>Microsoft Office PowerPoint</Application>
  <PresentationFormat>Widescreen</PresentationFormat>
  <Paragraphs>97</Paragraphs>
  <Slides>9</Slides>
  <Notes>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9</vt:i4>
      </vt:variant>
    </vt:vector>
  </HeadingPairs>
  <TitlesOfParts>
    <vt:vector size="22"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512</cp:revision>
  <dcterms:created xsi:type="dcterms:W3CDTF">2017-04-19T06:29:38Z</dcterms:created>
  <dcterms:modified xsi:type="dcterms:W3CDTF">2023-10-10T11:58:33Z</dcterms:modified>
</cp:coreProperties>
</file>