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23-09-2023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9/23/2023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9/23/2023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9/23/2023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gelcoat-market" TargetMode="External"/><Relationship Id="rId2" Type="http://schemas.openxmlformats.org/officeDocument/2006/relationships/hyperlink" Target="https://www.marketstatsville.com/gelcoat-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electric-vehicle-charger-market" TargetMode="External"/><Relationship Id="rId2" Type="http://schemas.openxmlformats.org/officeDocument/2006/relationships/hyperlink" Target="https://www.marketstatsville.com/buy-now/gelcoat-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ineos.com/businesses/ineos-enterprises/businesses/ineos-composites/products/gelcoats/" TargetMode="External"/><Relationship Id="rId2" Type="http://schemas.openxmlformats.org/officeDocument/2006/relationships/hyperlink" Target="https://www.marketstatsville.com/table-of-content/gelcoat-market" TargetMode="External"/><Relationship Id="rId1" Type="http://schemas.openxmlformats.org/officeDocument/2006/relationships/slideLayout" Target="../slideLayouts/slideLayout7.xml"/><Relationship Id="rId5" Type="http://schemas.openxmlformats.org/officeDocument/2006/relationships/hyperlink" Target="https://hkresearch.com/gel-coats/" TargetMode="External"/><Relationship Id="rId4" Type="http://schemas.openxmlformats.org/officeDocument/2006/relationships/hyperlink" Target="https://www.buefa.ee/products/gelcoats-topcoats-pigments/"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gelcoat-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107995" y="458402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Gelcoat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2022-2033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Gelcoat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Gelcoat Market 2022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197932"/>
            <a:ext cx="11624044" cy="5355312"/>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Gelcoat Market by Type (Polyester, Epoxy, Vinyl Ester, and Others), by Application (Marine, Wind Energy, Transportation and Vehicle, Fiberglass Pools, Sanitary Ware) and by Region (North America, South America, Europe, Asia Pacific, and Middle East &amp; </a:t>
            </a:r>
            <a:r>
              <a:rPr lang="en-US" b="0" i="0" dirty="0" err="1">
                <a:solidFill>
                  <a:srgbClr val="222222"/>
                </a:solidFill>
                <a:effectLst/>
                <a:latin typeface="Verdana" panose="020B0604030504040204" pitchFamily="34" charset="0"/>
              </a:rPr>
              <a:t>Afric</a:t>
            </a:r>
            <a:r>
              <a:rPr lang="en-US" b="0" i="0" dirty="0">
                <a:solidFill>
                  <a:srgbClr val="222222"/>
                </a:solidFill>
                <a:effectLst/>
                <a:latin typeface="Verdana" panose="020B0604030504040204" pitchFamily="34" charset="0"/>
              </a:rPr>
              <a:t> (MEA)) – Global Share and Forecast to 2033</a:t>
            </a:r>
          </a:p>
          <a:p>
            <a:pPr algn="l"/>
            <a:endParaRPr lang="en-US" dirty="0">
              <a:solidFill>
                <a:srgbClr val="222222"/>
              </a:solidFill>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gelcoat market</a:t>
            </a:r>
            <a:r>
              <a:rPr lang="en-US" b="1"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size is expected to grow from </a:t>
            </a:r>
            <a:r>
              <a:rPr lang="en-US" b="1" i="0" dirty="0">
                <a:solidFill>
                  <a:srgbClr val="000000"/>
                </a:solidFill>
                <a:effectLst/>
                <a:latin typeface="Verdana" panose="020B0604030504040204" pitchFamily="34" charset="0"/>
              </a:rPr>
              <a:t>USD 1,401.0 million</a:t>
            </a:r>
            <a:r>
              <a:rPr lang="en-US" b="0"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rPr>
              <a:t>in 2022</a:t>
            </a:r>
            <a:r>
              <a:rPr lang="en-US" b="0" i="0" dirty="0">
                <a:solidFill>
                  <a:srgbClr val="000000"/>
                </a:solidFill>
                <a:effectLst/>
                <a:latin typeface="Verdana" panose="020B0604030504040204" pitchFamily="34" charset="0"/>
              </a:rPr>
              <a:t> to </a:t>
            </a:r>
            <a:r>
              <a:rPr lang="en-US" b="1" i="0" dirty="0">
                <a:solidFill>
                  <a:srgbClr val="000000"/>
                </a:solidFill>
                <a:effectLst/>
                <a:latin typeface="Verdana" panose="020B0604030504040204" pitchFamily="34" charset="0"/>
              </a:rPr>
              <a:t>USD 5,014.5 million by 2033</a:t>
            </a:r>
            <a:r>
              <a:rPr lang="en-US" b="0" i="0" dirty="0">
                <a:solidFill>
                  <a:srgbClr val="000000"/>
                </a:solidFill>
                <a:effectLst/>
                <a:latin typeface="Verdana" panose="020B0604030504040204" pitchFamily="34" charset="0"/>
              </a:rPr>
              <a:t>, at a </a:t>
            </a:r>
            <a:r>
              <a:rPr lang="en-US" b="1" i="0" dirty="0">
                <a:solidFill>
                  <a:srgbClr val="000000"/>
                </a:solidFill>
                <a:effectLst/>
                <a:latin typeface="Verdana" panose="020B0604030504040204" pitchFamily="34" charset="0"/>
              </a:rPr>
              <a:t>CAGR of 13.6% </a:t>
            </a:r>
            <a:r>
              <a:rPr lang="en-US" b="0" i="0" dirty="0">
                <a:solidFill>
                  <a:srgbClr val="000000"/>
                </a:solidFill>
                <a:effectLst/>
                <a:latin typeface="Verdana" panose="020B0604030504040204" pitchFamily="34" charset="0"/>
              </a:rPr>
              <a:t>from 2023 to 2033.</a:t>
            </a: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br>
              <a:rPr lang="en-US" b="0" i="0" dirty="0">
                <a:solidFill>
                  <a:srgbClr val="000000"/>
                </a:solidFill>
                <a:effectLst/>
                <a:latin typeface="Verdana" panose="020B0604030504040204" pitchFamily="34" charset="0"/>
              </a:rPr>
            </a:b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https://www.marketstatsville.com/request-sample/gelcoat-market</a:t>
            </a:r>
            <a:r>
              <a:rPr lang="en-US" b="1" i="0" dirty="0">
                <a:solidFill>
                  <a:srgbClr val="000000"/>
                </a:solidFill>
                <a:effectLst/>
                <a:latin typeface="Verdana" panose="020B0604030504040204" pitchFamily="34" charset="0"/>
              </a:rPr>
              <a:t> </a:t>
            </a:r>
            <a:endParaRPr lang="en-US" b="0" i="0" dirty="0">
              <a:solidFill>
                <a:srgbClr val="222222"/>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776169-0404-C95B-E4C0-940E93091DBB}"/>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605FED3A-E120-B274-5C3D-963033DF690C}"/>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0F73B424-D761-517C-A958-82C40266BC18}"/>
              </a:ext>
            </a:extLst>
          </p:cNvPr>
          <p:cNvSpPr txBox="1"/>
          <p:nvPr/>
        </p:nvSpPr>
        <p:spPr>
          <a:xfrm>
            <a:off x="349348" y="751344"/>
            <a:ext cx="11493304" cy="5355312"/>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https://www.marketstatsville.com/buy-now/gelcoat-market?opt=3338</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Gelcoat Market</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Type Outlook (Sales, USD Million, 2019-2033)</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Polyester</a:t>
            </a:r>
          </a:p>
          <a:p>
            <a:pPr algn="l">
              <a:buFont typeface="Arial" panose="020B0604020202020204" pitchFamily="34" charset="0"/>
              <a:buChar char="•"/>
            </a:pPr>
            <a:r>
              <a:rPr lang="en-US" b="0" i="0" dirty="0">
                <a:solidFill>
                  <a:srgbClr val="000000"/>
                </a:solidFill>
                <a:effectLst/>
                <a:latin typeface="Verdana" panose="020B0604030504040204" pitchFamily="34" charset="0"/>
              </a:rPr>
              <a:t>Epoxy</a:t>
            </a:r>
          </a:p>
          <a:p>
            <a:pPr algn="l">
              <a:buFont typeface="Arial" panose="020B0604020202020204" pitchFamily="34" charset="0"/>
              <a:buChar char="•"/>
            </a:pPr>
            <a:r>
              <a:rPr lang="en-US" b="0" i="0" dirty="0">
                <a:solidFill>
                  <a:srgbClr val="000000"/>
                </a:solidFill>
                <a:effectLst/>
                <a:latin typeface="Verdana" panose="020B0604030504040204" pitchFamily="34" charset="0"/>
              </a:rPr>
              <a:t>Vinyl Ester</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Application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Marine</a:t>
            </a:r>
          </a:p>
          <a:p>
            <a:pPr algn="l">
              <a:buFont typeface="Arial" panose="020B0604020202020204" pitchFamily="34" charset="0"/>
              <a:buChar char="•"/>
            </a:pPr>
            <a:r>
              <a:rPr lang="en-US" b="0" i="0" dirty="0">
                <a:solidFill>
                  <a:srgbClr val="000000"/>
                </a:solidFill>
                <a:effectLst/>
                <a:latin typeface="Verdana" panose="020B0604030504040204" pitchFamily="34" charset="0"/>
              </a:rPr>
              <a:t>Wind Energy</a:t>
            </a:r>
          </a:p>
          <a:p>
            <a:pPr algn="l">
              <a:buFont typeface="Arial" panose="020B0604020202020204" pitchFamily="34" charset="0"/>
              <a:buChar char="•"/>
            </a:pPr>
            <a:r>
              <a:rPr lang="en-US" b="0" i="0" dirty="0">
                <a:solidFill>
                  <a:srgbClr val="000000"/>
                </a:solidFill>
                <a:effectLst/>
                <a:latin typeface="Verdana" panose="020B0604030504040204" pitchFamily="34" charset="0"/>
              </a:rPr>
              <a:t>Transportation and </a:t>
            </a:r>
            <a:r>
              <a:rPr lang="en-US" b="0" i="0" dirty="0">
                <a:solidFill>
                  <a:srgbClr val="000000"/>
                </a:solidFill>
                <a:effectLst/>
                <a:latin typeface="Verdana" panose="020B0604030504040204" pitchFamily="34" charset="0"/>
                <a:hlinkClick r:id="rId3"/>
              </a:rPr>
              <a:t>Vehicle</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Fiberglass Pools</a:t>
            </a:r>
          </a:p>
          <a:p>
            <a:pPr algn="l">
              <a:buFont typeface="Arial" panose="020B0604020202020204" pitchFamily="34" charset="0"/>
              <a:buChar char="•"/>
            </a:pPr>
            <a:r>
              <a:rPr lang="en-US" b="0" i="0" dirty="0">
                <a:solidFill>
                  <a:srgbClr val="000000"/>
                </a:solidFill>
                <a:effectLst/>
                <a:latin typeface="Verdana" panose="020B0604030504040204" pitchFamily="34" charset="0"/>
              </a:rPr>
              <a:t>Sanitary Ware</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2434018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8D4E8C-ACAE-075E-8E5D-DF083629FA68}"/>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453C39EC-E729-6ECB-6E5E-3908626F511C}"/>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A3DB5E12-5671-AACA-6325-BC6F78EBE29C}"/>
              </a:ext>
            </a:extLst>
          </p:cNvPr>
          <p:cNvSpPr txBox="1"/>
          <p:nvPr/>
        </p:nvSpPr>
        <p:spPr>
          <a:xfrm>
            <a:off x="321212" y="529606"/>
            <a:ext cx="11549575" cy="4801314"/>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https://www.marketstatsville.com/table-of-content/gelcoat-market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br>
              <a:rPr lang="en-US" dirty="0"/>
            </a:br>
            <a:r>
              <a:rPr lang="en-IN" b="1" i="0" dirty="0">
                <a:solidFill>
                  <a:srgbClr val="000000"/>
                </a:solidFill>
                <a:effectLst/>
                <a:latin typeface="Verdana" panose="020B0604030504040204" pitchFamily="34" charset="0"/>
              </a:rPr>
              <a:t>Major key players in the global Gelcoat market are:</a:t>
            </a:r>
          </a:p>
          <a:p>
            <a:pPr algn="l"/>
            <a:endParaRPr lang="en-IN" b="1"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3"/>
              </a:rPr>
              <a:t>INEOS Composites</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hlinkClick r:id="rId4"/>
              </a:rPr>
              <a:t>BuFA</a:t>
            </a:r>
            <a:r>
              <a:rPr lang="en-IN" b="0" i="0" dirty="0">
                <a:solidFill>
                  <a:srgbClr val="000000"/>
                </a:solidFill>
                <a:effectLst/>
                <a:latin typeface="Verdana" panose="020B0604030504040204" pitchFamily="34" charset="0"/>
                <a:hlinkClick r:id="rId4"/>
              </a:rPr>
              <a:t> Group</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5"/>
              </a:rPr>
              <a:t>HK Research Corporation</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Polynt-Reichhold</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Scott Bader</a:t>
            </a:r>
          </a:p>
          <a:p>
            <a:pPr algn="l">
              <a:buFont typeface="Arial" panose="020B0604020202020204" pitchFamily="34" charset="0"/>
              <a:buChar char="•"/>
            </a:pPr>
            <a:r>
              <a:rPr lang="en-IN" b="0" i="0" dirty="0">
                <a:solidFill>
                  <a:srgbClr val="000000"/>
                </a:solidFill>
                <a:effectLst/>
                <a:latin typeface="Verdana" panose="020B0604030504040204" pitchFamily="34" charset="0"/>
              </a:rPr>
              <a:t>AOC</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Allnex</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Interplastic</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Mader</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Tomatec</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Poliya</a:t>
            </a:r>
            <a:r>
              <a:rPr lang="en-IN" b="0" i="0" dirty="0">
                <a:solidFill>
                  <a:srgbClr val="000000"/>
                </a:solidFill>
                <a:effectLst/>
                <a:latin typeface="Verdana" panose="020B0604030504040204" pitchFamily="34" charset="0"/>
              </a:rPr>
              <a:t> Composites Resins and Polymers</a:t>
            </a:r>
          </a:p>
          <a:p>
            <a:pPr algn="l">
              <a:buFont typeface="Arial" panose="020B0604020202020204" pitchFamily="34" charset="0"/>
              <a:buChar char="•"/>
            </a:pPr>
            <a:r>
              <a:rPr lang="en-IN" b="0" i="0" dirty="0">
                <a:solidFill>
                  <a:srgbClr val="000000"/>
                </a:solidFill>
                <a:effectLst/>
                <a:latin typeface="Verdana" panose="020B0604030504040204" pitchFamily="34" charset="0"/>
              </a:rPr>
              <a:t>Turkuaz Polyester</a:t>
            </a:r>
            <a:endParaRPr lang="en-IN" dirty="0"/>
          </a:p>
        </p:txBody>
      </p:sp>
    </p:spTree>
    <p:extLst>
      <p:ext uri="{BB962C8B-B14F-4D97-AF65-F5344CB8AC3E}">
        <p14:creationId xmlns:p14="http://schemas.microsoft.com/office/powerpoint/2010/main" val="2156288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2038CF-B116-A3F5-43D7-879D5AAF596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3BAE4EB1-3424-7562-46B7-1D79FEDB8E58}"/>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0D78DB34-2020-0EA3-E0AD-F050CC308F84}"/>
              </a:ext>
            </a:extLst>
          </p:cNvPr>
          <p:cNvSpPr txBox="1"/>
          <p:nvPr/>
        </p:nvSpPr>
        <p:spPr>
          <a:xfrm>
            <a:off x="450165" y="1905060"/>
            <a:ext cx="11394831" cy="3139321"/>
          </a:xfrm>
          <a:prstGeom prst="rect">
            <a:avLst/>
          </a:prstGeom>
          <a:noFill/>
        </p:spPr>
        <p:txBody>
          <a:bodyPr wrap="square">
            <a:spAutoFit/>
          </a:bodyPr>
          <a:lstStyle/>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Sika Advanced Resins</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Aekyung</a:t>
            </a:r>
            <a:r>
              <a:rPr lang="en-IN" b="0" i="0" dirty="0">
                <a:solidFill>
                  <a:srgbClr val="000000"/>
                </a:solidFill>
                <a:effectLst/>
                <a:latin typeface="Verdana" panose="020B0604030504040204" pitchFamily="34" charset="0"/>
              </a:rPr>
              <a:t> Chemical</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Sicomin</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Aromax</a:t>
            </a:r>
            <a:r>
              <a:rPr lang="en-IN" b="0" i="0" dirty="0">
                <a:solidFill>
                  <a:srgbClr val="000000"/>
                </a:solidFill>
                <a:effectLst/>
                <a:latin typeface="Verdana" panose="020B0604030504040204" pitchFamily="34" charset="0"/>
              </a:rPr>
              <a:t> Technology</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Tianma</a:t>
            </a:r>
            <a:r>
              <a:rPr lang="en-IN" b="0" i="0" dirty="0">
                <a:solidFill>
                  <a:srgbClr val="000000"/>
                </a:solidFill>
                <a:effectLst/>
                <a:latin typeface="Verdana" panose="020B0604030504040204" pitchFamily="34" charset="0"/>
              </a:rPr>
              <a:t> Group</a:t>
            </a:r>
          </a:p>
          <a:p>
            <a:pPr algn="l">
              <a:buFont typeface="Arial" panose="020B0604020202020204" pitchFamily="34" charset="0"/>
              <a:buChar char="•"/>
            </a:pPr>
            <a:r>
              <a:rPr lang="en-IN" b="0" i="0" dirty="0">
                <a:solidFill>
                  <a:srgbClr val="000000"/>
                </a:solidFill>
                <a:effectLst/>
                <a:latin typeface="Verdana" panose="020B0604030504040204" pitchFamily="34" charset="0"/>
              </a:rPr>
              <a:t>Changzhou </a:t>
            </a:r>
            <a:r>
              <a:rPr lang="en-IN" b="0" i="0" dirty="0" err="1">
                <a:solidFill>
                  <a:srgbClr val="000000"/>
                </a:solidFill>
                <a:effectLst/>
                <a:latin typeface="Verdana" panose="020B0604030504040204" pitchFamily="34" charset="0"/>
              </a:rPr>
              <a:t>Heyu</a:t>
            </a:r>
            <a:r>
              <a:rPr lang="en-IN" b="0" i="0" dirty="0">
                <a:solidFill>
                  <a:srgbClr val="000000"/>
                </a:solidFill>
                <a:effectLst/>
                <a:latin typeface="Verdana" panose="020B0604030504040204" pitchFamily="34" charset="0"/>
              </a:rPr>
              <a:t> Chemical</a:t>
            </a:r>
          </a:p>
          <a:p>
            <a:pPr algn="l">
              <a:buFont typeface="Arial" panose="020B0604020202020204" pitchFamily="34" charset="0"/>
              <a:buChar char="•"/>
            </a:pPr>
            <a:endParaRPr lang="en-IN" dirty="0">
              <a:solidFill>
                <a:srgbClr val="000000"/>
              </a:solidFill>
              <a:latin typeface="Verdana" panose="020B0604030504040204" pitchFamily="34" charset="0"/>
            </a:endParaRPr>
          </a:p>
          <a:p>
            <a:pPr algn="l">
              <a:buFont typeface="Arial" panose="020B0604020202020204" pitchFamily="34" charset="0"/>
              <a:buChar char="•"/>
            </a:pPr>
            <a:r>
              <a:rPr lang="en-IN" b="1" i="0" dirty="0">
                <a:solidFill>
                  <a:srgbClr val="000000"/>
                </a:solidFill>
                <a:effectLst/>
                <a:latin typeface="Verdana" panose="020B0604030504040204" pitchFamily="34" charset="0"/>
              </a:rPr>
              <a:t>Request For Report Description: </a:t>
            </a:r>
            <a:r>
              <a:rPr lang="en-IN" b="1" i="0" dirty="0">
                <a:solidFill>
                  <a:srgbClr val="000000"/>
                </a:solidFill>
                <a:effectLst/>
                <a:latin typeface="Verdana" panose="020B0604030504040204" pitchFamily="34" charset="0"/>
                <a:hlinkClick r:id="rId2"/>
              </a:rPr>
              <a:t>https://www.marketstatsville.com/gelcoat-market</a:t>
            </a:r>
            <a:r>
              <a:rPr lang="en-IN" b="1" i="0" dirty="0">
                <a:solidFill>
                  <a:srgbClr val="000000"/>
                </a:solidFill>
                <a:effectLst/>
                <a:latin typeface="Verdana" panose="020B0604030504040204" pitchFamily="34" charset="0"/>
              </a:rPr>
              <a:t> </a:t>
            </a:r>
            <a:endParaRPr lang="en-IN" b="0" i="0" dirty="0">
              <a:solidFill>
                <a:srgbClr val="000000"/>
              </a:solidFill>
              <a:effectLst/>
              <a:latin typeface="Verdana" panose="020B0604030504040204" pitchFamily="34" charset="0"/>
            </a:endParaRPr>
          </a:p>
          <a:p>
            <a:br>
              <a:rPr lang="en-IN" dirty="0"/>
            </a:br>
            <a:endParaRPr lang="en-IN" dirty="0"/>
          </a:p>
        </p:txBody>
      </p:sp>
    </p:spTree>
    <p:extLst>
      <p:ext uri="{BB962C8B-B14F-4D97-AF65-F5344CB8AC3E}">
        <p14:creationId xmlns:p14="http://schemas.microsoft.com/office/powerpoint/2010/main" val="1323224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5478</TotalTime>
  <Words>1328</Words>
  <Application>Microsoft Office PowerPoint</Application>
  <PresentationFormat>Widescreen</PresentationFormat>
  <Paragraphs>86</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Chhidami Ahirwar - Market Statsville Group</cp:lastModifiedBy>
  <cp:revision>486</cp:revision>
  <dcterms:created xsi:type="dcterms:W3CDTF">2017-04-19T06:29:38Z</dcterms:created>
  <dcterms:modified xsi:type="dcterms:W3CDTF">2023-09-23T08:44:58Z</dcterms:modified>
</cp:coreProperties>
</file>