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05-10-2023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10/5/2023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generic-drugs-market" TargetMode="External"/><Relationship Id="rId2" Type="http://schemas.openxmlformats.org/officeDocument/2006/relationships/hyperlink" Target="https://www.marketstatsville.com/generic-drug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generic-drug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tevapharm.com/product-focus/generic-medicines/" TargetMode="External"/><Relationship Id="rId2" Type="http://schemas.openxmlformats.org/officeDocument/2006/relationships/hyperlink" Target="https://www.marketstatsville.com/table-of-content/generic-drug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generic-drugs-market" TargetMode="External"/><Relationship Id="rId5" Type="http://schemas.openxmlformats.org/officeDocument/2006/relationships/hyperlink" Target="https://sunpharma.com/products/" TargetMode="External"/><Relationship Id="rId4" Type="http://schemas.openxmlformats.org/officeDocument/2006/relationships/hyperlink" Target="https://www.novartis.com/us-en/our-products/product-portfolio"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Generic Drugs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Generic Drugs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Generic Drugs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Generic Drugs Market Industry Size, Emerging Trends, Regions, Growth Insights, Opportunities, and Forecast By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Generic Drugs Market</a:t>
            </a:r>
            <a:r>
              <a:rPr lang="en-US" b="1" i="0" dirty="0">
                <a:solidFill>
                  <a:srgbClr val="5E5E5E"/>
                </a:solidFill>
                <a:effectLst/>
                <a:latin typeface="Verdana" panose="020B0604030504040204" pitchFamily="34" charset="0"/>
              </a:rPr>
              <a:t> </a:t>
            </a:r>
            <a:r>
              <a:rPr lang="en-US" b="0" i="0" dirty="0">
                <a:solidFill>
                  <a:srgbClr val="5E5E5E"/>
                </a:solidFill>
                <a:effectLst/>
                <a:latin typeface="Poppins" panose="00000500000000000000" pitchFamily="2" charset="0"/>
              </a:rPr>
              <a:t>size is expected to grow from </a:t>
            </a:r>
            <a:r>
              <a:rPr lang="en-US" b="1" i="0" dirty="0">
                <a:solidFill>
                  <a:srgbClr val="5E5E5E"/>
                </a:solidFill>
                <a:effectLst/>
                <a:latin typeface="Verdana" panose="020B0604030504040204" pitchFamily="34" charset="0"/>
              </a:rPr>
              <a:t>USD 407,553.2 million 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592,169.4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4.6%</a:t>
            </a:r>
            <a:r>
              <a:rPr lang="en-US" b="0" i="0" dirty="0">
                <a:solidFill>
                  <a:srgbClr val="5E5E5E"/>
                </a:solidFill>
                <a:effectLst/>
                <a:latin typeface="Poppins" panose="00000500000000000000" pitchFamily="2" charset="0"/>
              </a:rPr>
              <a:t> from 2023 to 2033. </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https://www.marketstatsville.com/request-sample/generic-drugs-market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2E25C5-3670-4A6E-E84E-186DF35D0EF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FB89579-F30B-20DB-00B6-066613E5AF67}"/>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42B523F-8A9C-901E-4969-22F285DB4372}"/>
              </a:ext>
            </a:extLst>
          </p:cNvPr>
          <p:cNvSpPr txBox="1"/>
          <p:nvPr/>
        </p:nvSpPr>
        <p:spPr>
          <a:xfrm>
            <a:off x="281354" y="658565"/>
            <a:ext cx="11521440"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https://www.marketstatsville.com/buy-now/generic-drugs-market?opt=3338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Generic Drugs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Simple Generics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Super Generics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Brand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Pure Generic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Branded Generic</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Route of Administration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Topical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Parenteral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165818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B61CAB-1D63-8E14-671D-AA9CA1A7CF9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0F0E1A6-04FB-4C32-4F37-056C2F90AA1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9FEF68B-43D2-65B7-BEDB-C99A184DC4BE}"/>
              </a:ext>
            </a:extLst>
          </p:cNvPr>
          <p:cNvSpPr txBox="1"/>
          <p:nvPr/>
        </p:nvSpPr>
        <p:spPr>
          <a:xfrm>
            <a:off x="323557" y="520065"/>
            <a:ext cx="11521440" cy="5355312"/>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By Indication Outlook (Sales, USD Million, 2019-2033)</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Central Nervous System (CNS)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Cardiovascular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Dermatology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Oncology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Respiratory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Distribution Channel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Hospital Pharmacy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Online Pharmacy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Retail Pharmacy</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End-User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Hospitals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Homecare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Specialty Clinics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p:txBody>
      </p:sp>
    </p:spTree>
    <p:extLst>
      <p:ext uri="{BB962C8B-B14F-4D97-AF65-F5344CB8AC3E}">
        <p14:creationId xmlns:p14="http://schemas.microsoft.com/office/powerpoint/2010/main" val="1135668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ADC760-1E13-EEB4-0822-66241101AF8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37BD944-F14F-291D-972E-D1E1C824C0D7}"/>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C1EBAC19-5E08-E445-F242-CC92D6CF74AD}"/>
              </a:ext>
            </a:extLst>
          </p:cNvPr>
          <p:cNvSpPr txBox="1"/>
          <p:nvPr/>
        </p:nvSpPr>
        <p:spPr>
          <a:xfrm>
            <a:off x="335280" y="388929"/>
            <a:ext cx="11521440"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https://www.marketstatsville.com/table-of-content/generic-drugs-market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Major key players in the global Generic Drugs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Teva Pharmaceuticals Industries Ltd.</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Mylan NV</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Novartis AG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Pfizer Inc.</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5"/>
              </a:rPr>
              <a:t>Sun Pharmaceutical Industries Ltd.</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Fresenius SE &amp; Co. </a:t>
            </a:r>
            <a:r>
              <a:rPr lang="en-IN" b="0" i="0" dirty="0" err="1">
                <a:solidFill>
                  <a:srgbClr val="5E5E5E"/>
                </a:solidFill>
                <a:effectLst/>
                <a:latin typeface="Verdana" panose="020B0604030504040204" pitchFamily="34" charset="0"/>
              </a:rPr>
              <a:t>KGaA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Lupin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Endo International plc.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Aurobindo Pharma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Novartis AG</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Hikma</a:t>
            </a:r>
            <a:r>
              <a:rPr lang="en-IN" b="0" i="0" dirty="0">
                <a:solidFill>
                  <a:srgbClr val="5E5E5E"/>
                </a:solidFill>
                <a:effectLst/>
                <a:latin typeface="Verdana" panose="020B0604030504040204" pitchFamily="34" charset="0"/>
              </a:rPr>
              <a:t> Pharmaceuticals PLC.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STADA </a:t>
            </a:r>
            <a:r>
              <a:rPr lang="en-IN" b="0" i="0" dirty="0" err="1">
                <a:solidFill>
                  <a:srgbClr val="5E5E5E"/>
                </a:solidFill>
                <a:effectLst/>
                <a:latin typeface="Verdana" panose="020B0604030504040204" pitchFamily="34" charset="0"/>
              </a:rPr>
              <a:t>Arzneimittel</a:t>
            </a:r>
            <a:r>
              <a:rPr lang="en-IN" b="0" i="0" dirty="0">
                <a:solidFill>
                  <a:srgbClr val="5E5E5E"/>
                </a:solidFill>
                <a:effectLst/>
                <a:latin typeface="Verdana" panose="020B0604030504040204" pitchFamily="34" charset="0"/>
              </a:rPr>
              <a:t> AG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Eli Lilly and Company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Aspen Holdings</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EF4D1C"/>
                </a:solidFill>
                <a:effectLst/>
                <a:latin typeface="Verdana" panose="020B0604030504040204" pitchFamily="34" charset="0"/>
                <a:hlinkClick r:id="rId6"/>
              </a:rPr>
              <a:t>https://www.marketstatsville.com/generic-drugs-market</a:t>
            </a:r>
            <a:endParaRPr lang="en-IN" dirty="0"/>
          </a:p>
        </p:txBody>
      </p:sp>
    </p:spTree>
    <p:extLst>
      <p:ext uri="{BB962C8B-B14F-4D97-AF65-F5344CB8AC3E}">
        <p14:creationId xmlns:p14="http://schemas.microsoft.com/office/powerpoint/2010/main" val="260458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5541</TotalTime>
  <Words>1364</Words>
  <Application>Microsoft Office PowerPoint</Application>
  <PresentationFormat>Widescreen</PresentationFormat>
  <Paragraphs>102</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507</cp:revision>
  <dcterms:created xsi:type="dcterms:W3CDTF">2017-04-19T06:29:38Z</dcterms:created>
  <dcterms:modified xsi:type="dcterms:W3CDTF">2023-10-05T11:28:30Z</dcterms:modified>
</cp:coreProperties>
</file>