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21-10-2023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10/21/2023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10/21/2023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10/21/2023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10/21/2023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10/21/2023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10/21/2023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10/21/2023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halal-cosmetic-products-market?utm_source=Manjeet+Pulse+21+oct&amp;utm_medium=Manjeet" TargetMode="External"/><Relationship Id="rId2" Type="http://schemas.openxmlformats.org/officeDocument/2006/relationships/hyperlink" Target="https://www.marketstatsville.com/halal-cosmetic-products-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marketstatsville.com/table-of-content/halal-cosmetic-products-market" TargetMode="External"/><Relationship Id="rId2" Type="http://schemas.openxmlformats.org/officeDocument/2006/relationships/hyperlink" Target="https://www.marketstatsville.com/buy-now/halal-cosmetic-products-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marketstatsville.com/halal-cosmetic-products-market" TargetMode="External"/><Relationship Id="rId2" Type="http://schemas.openxmlformats.org/officeDocument/2006/relationships/hyperlink" Target="https://www.marketstatsville.com/table-of-content/halal-cosmetic-products-market"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4313515"/>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Halal Cosmetic Products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Halal Cosmetic Products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Halal Cosmetic Products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039615"/>
            <a:ext cx="11624044" cy="5355312"/>
          </a:xfrm>
          <a:prstGeom prst="rect">
            <a:avLst/>
          </a:prstGeom>
          <a:noFill/>
        </p:spPr>
        <p:txBody>
          <a:bodyPr wrap="square">
            <a:spAutoFit/>
          </a:bodyPr>
          <a:lstStyle/>
          <a:p>
            <a:pPr algn="l"/>
            <a:r>
              <a:rPr lang="en-US" b="0" i="0" dirty="0">
                <a:solidFill>
                  <a:srgbClr val="222222"/>
                </a:solidFill>
                <a:effectLst/>
                <a:latin typeface="Verdana" panose="020B0604030504040204" pitchFamily="34" charset="0"/>
              </a:rPr>
              <a:t>Halal Cosmetic Products Market by Product (Skin Care, Hair Care, Makeup), by Distribution Channel (Supermarkets/Hypermarkets, Specialty Stores, Convenience Stores, Online Stores, Others), by Region – Global Share and Forecast to 2030</a:t>
            </a:r>
          </a:p>
          <a:p>
            <a:pPr algn="l"/>
            <a:endParaRPr lang="en-US" b="0" i="0" dirty="0">
              <a:solidFill>
                <a:srgbClr val="000000"/>
              </a:solidFill>
              <a:effectLst/>
              <a:latin typeface="Verdana" panose="020B0604030504040204" pitchFamily="34" charset="0"/>
            </a:endParaRPr>
          </a:p>
          <a:p>
            <a:pPr algn="l"/>
            <a:r>
              <a:rPr lang="en-US" b="0" i="0" dirty="0">
                <a:solidFill>
                  <a:srgbClr val="000000"/>
                </a:solidFill>
                <a:effectLst/>
                <a:latin typeface="Verdana" panose="020B0604030504040204" pitchFamily="34" charset="0"/>
              </a:rPr>
              <a:t>According to the Market Statsville Group (MSG), the </a:t>
            </a:r>
            <a:r>
              <a:rPr lang="en-US" b="0" i="0" dirty="0">
                <a:solidFill>
                  <a:srgbClr val="000000"/>
                </a:solidFill>
                <a:effectLst/>
                <a:latin typeface="Verdana" panose="020B0604030504040204" pitchFamily="34" charset="0"/>
                <a:hlinkClick r:id="rId2"/>
              </a:rPr>
              <a:t>global halal cosmetic products market</a:t>
            </a:r>
            <a:r>
              <a:rPr lang="en-US" b="1" i="0" dirty="0">
                <a:solidFill>
                  <a:srgbClr val="000000"/>
                </a:solidFill>
                <a:effectLst/>
                <a:latin typeface="Verdana" panose="020B0604030504040204" pitchFamily="34" charset="0"/>
              </a:rPr>
              <a:t> </a:t>
            </a:r>
            <a:r>
              <a:rPr lang="en-US" b="0" i="0" dirty="0">
                <a:solidFill>
                  <a:srgbClr val="000000"/>
                </a:solidFill>
                <a:effectLst/>
                <a:latin typeface="Verdana" panose="020B0604030504040204" pitchFamily="34" charset="0"/>
              </a:rPr>
              <a:t>size is expected to grow from </a:t>
            </a:r>
            <a:r>
              <a:rPr lang="en-US" b="1" i="0" dirty="0">
                <a:solidFill>
                  <a:srgbClr val="000000"/>
                </a:solidFill>
                <a:effectLst/>
                <a:latin typeface="Verdana" panose="020B0604030504040204" pitchFamily="34" charset="0"/>
              </a:rPr>
              <a:t>USD 24,731.8 million in 2021</a:t>
            </a:r>
            <a:r>
              <a:rPr lang="en-US" b="0" i="0" dirty="0">
                <a:solidFill>
                  <a:srgbClr val="000000"/>
                </a:solidFill>
                <a:effectLst/>
                <a:latin typeface="Verdana" panose="020B0604030504040204" pitchFamily="34" charset="0"/>
              </a:rPr>
              <a:t> to </a:t>
            </a:r>
            <a:r>
              <a:rPr lang="en-US" b="1" i="0" dirty="0">
                <a:solidFill>
                  <a:srgbClr val="000000"/>
                </a:solidFill>
                <a:effectLst/>
                <a:latin typeface="Verdana" panose="020B0604030504040204" pitchFamily="34" charset="0"/>
              </a:rPr>
              <a:t>USD 62,246.3 million by 2030</a:t>
            </a:r>
            <a:r>
              <a:rPr lang="en-US" b="0" i="0" dirty="0">
                <a:solidFill>
                  <a:srgbClr val="000000"/>
                </a:solidFill>
                <a:effectLst/>
                <a:latin typeface="Verdana" panose="020B0604030504040204" pitchFamily="34" charset="0"/>
              </a:rPr>
              <a:t>, at a </a:t>
            </a:r>
            <a:r>
              <a:rPr lang="en-US" b="1" i="0" dirty="0">
                <a:solidFill>
                  <a:srgbClr val="000000"/>
                </a:solidFill>
                <a:effectLst/>
                <a:latin typeface="Verdana" panose="020B0604030504040204" pitchFamily="34" charset="0"/>
              </a:rPr>
              <a:t>CAGR of 10.8%</a:t>
            </a:r>
            <a:r>
              <a:rPr lang="en-US" b="0" i="0" dirty="0">
                <a:solidFill>
                  <a:srgbClr val="000000"/>
                </a:solidFill>
                <a:effectLst/>
                <a:latin typeface="Verdana" panose="020B0604030504040204" pitchFamily="34" charset="0"/>
              </a:rPr>
              <a:t> from 2022 to 2030</a:t>
            </a:r>
          </a:p>
          <a:p>
            <a:pPr algn="l"/>
            <a:r>
              <a:rPr lang="en-US" b="0" i="0" dirty="0">
                <a:solidFill>
                  <a:srgbClr val="000000"/>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 enabling companies to identify target audiences, understand their needs and preferences, and tailor their products or services accordingly. </a:t>
            </a:r>
          </a:p>
          <a:p>
            <a:pPr algn="l"/>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Request Sample Copy of this Report: </a:t>
            </a:r>
            <a:r>
              <a:rPr lang="en-US" b="1" i="0" dirty="0">
                <a:solidFill>
                  <a:srgbClr val="000000"/>
                </a:solidFill>
                <a:effectLst/>
                <a:latin typeface="Verdana" panose="020B0604030504040204" pitchFamily="34" charset="0"/>
                <a:hlinkClick r:id="rId3"/>
              </a:rPr>
              <a:t>https://www.marketstatsville.com/request-sample/halal-cosmetic-products-market?utm_source=Manjeet+Pulse+21+oct&amp;utm_medium=Manjeet</a:t>
            </a:r>
            <a:r>
              <a:rPr lang="en-US" b="1" i="0" dirty="0">
                <a:solidFill>
                  <a:srgbClr val="000000"/>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093DC04-4EBC-87D9-F6B0-AC4CE40D4839}"/>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F6160B78-9515-71F1-7D95-839E71A95ADF}"/>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CDC0F16E-2968-1D9A-085C-B8F332DD3BE9}"/>
              </a:ext>
            </a:extLst>
          </p:cNvPr>
          <p:cNvSpPr txBox="1"/>
          <p:nvPr/>
        </p:nvSpPr>
        <p:spPr>
          <a:xfrm>
            <a:off x="335280" y="801419"/>
            <a:ext cx="11521440" cy="5909310"/>
          </a:xfrm>
          <a:prstGeom prst="rect">
            <a:avLst/>
          </a:prstGeom>
          <a:noFill/>
        </p:spPr>
        <p:txBody>
          <a:bodyPr wrap="square">
            <a:spAutoFit/>
          </a:bodyPr>
          <a:lstStyle/>
          <a:p>
            <a:pPr algn="l"/>
            <a:r>
              <a:rPr lang="en-US" b="1" i="0" dirty="0">
                <a:solidFill>
                  <a:srgbClr val="000000"/>
                </a:solidFill>
                <a:effectLst/>
                <a:latin typeface="Verdana" panose="020B0604030504040204" pitchFamily="34" charset="0"/>
              </a:rPr>
              <a:t>Direct Purchase Report: </a:t>
            </a:r>
            <a:r>
              <a:rPr lang="en-US" b="1" i="0" dirty="0">
                <a:solidFill>
                  <a:srgbClr val="000000"/>
                </a:solidFill>
                <a:effectLst/>
                <a:latin typeface="Verdana" panose="020B0604030504040204" pitchFamily="34" charset="0"/>
                <a:hlinkClick r:id="rId2"/>
              </a:rPr>
              <a:t>https://www.marketstatsville.com/buy-now/halal-cosmetic-products-market?opt=3338</a:t>
            </a:r>
            <a:r>
              <a:rPr lang="en-US" b="1" i="0" dirty="0">
                <a:solidFill>
                  <a:srgbClr val="000000"/>
                </a:solidFill>
                <a:effectLst/>
                <a:latin typeface="Verdana" panose="020B0604030504040204" pitchFamily="34" charset="0"/>
              </a:rPr>
              <a:t> </a:t>
            </a:r>
          </a:p>
          <a:p>
            <a:pPr algn="l"/>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Scope of the Global Halal Cosmetic Products Market</a:t>
            </a:r>
          </a:p>
          <a:p>
            <a:pPr algn="l"/>
            <a:endParaRPr lang="en-US" b="1"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By Product Outlook (Sales, USD Million, 2017-2030)</a:t>
            </a:r>
          </a:p>
          <a:p>
            <a:pPr algn="l">
              <a:buFont typeface="Arial" panose="020B0604020202020204" pitchFamily="34" charset="0"/>
              <a:buChar char="•"/>
            </a:pPr>
            <a:r>
              <a:rPr lang="en-US" b="0" i="0" dirty="0">
                <a:solidFill>
                  <a:srgbClr val="000000"/>
                </a:solidFill>
                <a:effectLst/>
                <a:latin typeface="Verdana" panose="020B0604030504040204" pitchFamily="34" charset="0"/>
              </a:rPr>
              <a:t>Skin Care</a:t>
            </a:r>
          </a:p>
          <a:p>
            <a:pPr algn="l">
              <a:buFont typeface="Arial" panose="020B0604020202020204" pitchFamily="34" charset="0"/>
              <a:buChar char="•"/>
            </a:pPr>
            <a:r>
              <a:rPr lang="en-US" b="0" i="0" dirty="0">
                <a:solidFill>
                  <a:srgbClr val="000000"/>
                </a:solidFill>
                <a:effectLst/>
                <a:latin typeface="Verdana" panose="020B0604030504040204" pitchFamily="34" charset="0"/>
              </a:rPr>
              <a:t>Hair Care</a:t>
            </a:r>
          </a:p>
          <a:p>
            <a:pPr algn="l">
              <a:buFont typeface="Arial" panose="020B0604020202020204" pitchFamily="34" charset="0"/>
              <a:buChar char="•"/>
            </a:pPr>
            <a:r>
              <a:rPr lang="en-US" b="0" i="0" dirty="0">
                <a:solidFill>
                  <a:srgbClr val="000000"/>
                </a:solidFill>
                <a:effectLst/>
                <a:latin typeface="Verdana" panose="020B0604030504040204" pitchFamily="34" charset="0"/>
              </a:rPr>
              <a:t>Makeup</a:t>
            </a:r>
          </a:p>
          <a:p>
            <a:pPr algn="l">
              <a:buFont typeface="Arial" panose="020B0604020202020204" pitchFamily="34" charset="0"/>
              <a:buChar char="•"/>
            </a:pPr>
            <a:r>
              <a:rPr lang="en-US" b="0" i="0" dirty="0">
                <a:solidFill>
                  <a:srgbClr val="000000"/>
                </a:solidFill>
                <a:effectLst/>
                <a:latin typeface="Verdana" panose="020B0604030504040204" pitchFamily="34" charset="0"/>
              </a:rPr>
              <a:t>Others</a:t>
            </a:r>
          </a:p>
          <a:p>
            <a:pPr algn="l">
              <a:buFont typeface="Arial" panose="020B0604020202020204" pitchFamily="34" charset="0"/>
              <a:buChar char="•"/>
            </a:pPr>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By Distribution Channel Outlook (Sales, USD Million, 2017-2030)</a:t>
            </a:r>
          </a:p>
          <a:p>
            <a:pPr algn="l">
              <a:buFont typeface="Arial" panose="020B0604020202020204" pitchFamily="34" charset="0"/>
              <a:buChar char="•"/>
            </a:pPr>
            <a:r>
              <a:rPr lang="en-US" b="0" i="0" dirty="0">
                <a:solidFill>
                  <a:srgbClr val="000000"/>
                </a:solidFill>
                <a:effectLst/>
                <a:latin typeface="Verdana" panose="020B0604030504040204" pitchFamily="34" charset="0"/>
              </a:rPr>
              <a:t>Supermarkets/Hypermarkets</a:t>
            </a:r>
          </a:p>
          <a:p>
            <a:pPr algn="l">
              <a:buFont typeface="Arial" panose="020B0604020202020204" pitchFamily="34" charset="0"/>
              <a:buChar char="•"/>
            </a:pPr>
            <a:r>
              <a:rPr lang="en-US" b="0" i="0" dirty="0">
                <a:solidFill>
                  <a:srgbClr val="000000"/>
                </a:solidFill>
                <a:effectLst/>
                <a:latin typeface="Verdana" panose="020B0604030504040204" pitchFamily="34" charset="0"/>
              </a:rPr>
              <a:t>Specialty Stores</a:t>
            </a:r>
          </a:p>
          <a:p>
            <a:pPr algn="l">
              <a:buFont typeface="Arial" panose="020B0604020202020204" pitchFamily="34" charset="0"/>
              <a:buChar char="•"/>
            </a:pPr>
            <a:r>
              <a:rPr lang="en-US" b="0" i="0" dirty="0">
                <a:solidFill>
                  <a:srgbClr val="000000"/>
                </a:solidFill>
                <a:effectLst/>
                <a:latin typeface="Verdana" panose="020B0604030504040204" pitchFamily="34" charset="0"/>
              </a:rPr>
              <a:t>Convenience Stores</a:t>
            </a:r>
          </a:p>
          <a:p>
            <a:pPr algn="l">
              <a:buFont typeface="Arial" panose="020B0604020202020204" pitchFamily="34" charset="0"/>
              <a:buChar char="•"/>
            </a:pPr>
            <a:r>
              <a:rPr lang="en-US" b="0" i="0" dirty="0">
                <a:solidFill>
                  <a:srgbClr val="000000"/>
                </a:solidFill>
                <a:effectLst/>
                <a:latin typeface="Verdana" panose="020B0604030504040204" pitchFamily="34" charset="0"/>
              </a:rPr>
              <a:t>Online Stores</a:t>
            </a:r>
          </a:p>
          <a:p>
            <a:pPr algn="l">
              <a:buFont typeface="Arial" panose="020B0604020202020204" pitchFamily="34" charset="0"/>
              <a:buChar char="•"/>
            </a:pPr>
            <a:r>
              <a:rPr lang="en-US" b="0" i="0" dirty="0">
                <a:solidFill>
                  <a:srgbClr val="000000"/>
                </a:solidFill>
                <a:effectLst/>
                <a:latin typeface="Verdana" panose="020B0604030504040204" pitchFamily="34" charset="0"/>
              </a:rPr>
              <a:t>Others</a:t>
            </a:r>
          </a:p>
          <a:p>
            <a:pPr algn="l"/>
            <a:br>
              <a:rPr lang="en-US" dirty="0"/>
            </a:br>
            <a:r>
              <a:rPr lang="en-US" b="1" i="0" dirty="0">
                <a:solidFill>
                  <a:srgbClr val="000000"/>
                </a:solidFill>
                <a:effectLst/>
                <a:latin typeface="Verdana" panose="020B0604030504040204" pitchFamily="34" charset="0"/>
              </a:rPr>
              <a:t>Access full Report Description, TOC, Table of Figure, Chart, </a:t>
            </a:r>
            <a:r>
              <a:rPr lang="en-US" b="1" i="0" dirty="0" err="1">
                <a:solidFill>
                  <a:srgbClr val="000000"/>
                </a:solidFill>
                <a:effectLst/>
                <a:latin typeface="Verdana" panose="020B0604030504040204" pitchFamily="34" charset="0"/>
              </a:rPr>
              <a:t>etc</a:t>
            </a:r>
            <a:r>
              <a:rPr lang="en-US" b="1" i="0" dirty="0">
                <a:solidFill>
                  <a:srgbClr val="000000"/>
                </a:solidFill>
                <a:effectLst/>
                <a:latin typeface="Verdana" panose="020B0604030504040204" pitchFamily="34" charset="0"/>
              </a:rPr>
              <a:t>: </a:t>
            </a:r>
            <a:r>
              <a:rPr lang="en-US" b="1" i="0" dirty="0">
                <a:solidFill>
                  <a:srgbClr val="000000"/>
                </a:solidFill>
                <a:effectLst/>
                <a:latin typeface="Verdana" panose="020B0604030504040204" pitchFamily="34" charset="0"/>
                <a:hlinkClick r:id="rId3"/>
              </a:rPr>
              <a:t>https://www.marketstatsville.com/table-of-content/halal-cosmetic-products-market</a:t>
            </a:r>
            <a:r>
              <a:rPr lang="en-US" b="1" i="0" dirty="0">
                <a:solidFill>
                  <a:srgbClr val="000000"/>
                </a:solidFill>
                <a:effectLst/>
                <a:latin typeface="Verdana" panose="020B0604030504040204" pitchFamily="34" charset="0"/>
              </a:rPr>
              <a:t> </a:t>
            </a:r>
            <a:endParaRPr lang="en-US" b="0" i="0" dirty="0">
              <a:solidFill>
                <a:srgbClr val="000000"/>
              </a:solidFill>
              <a:effectLst/>
              <a:latin typeface="Verdana" panose="020B0604030504040204" pitchFamily="34" charset="0"/>
            </a:endParaRPr>
          </a:p>
        </p:txBody>
      </p:sp>
    </p:spTree>
    <p:extLst>
      <p:ext uri="{BB962C8B-B14F-4D97-AF65-F5344CB8AC3E}">
        <p14:creationId xmlns:p14="http://schemas.microsoft.com/office/powerpoint/2010/main" val="128630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396543-9823-22B9-393E-5486DBE1C6DD}"/>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F8A56960-1D5C-524D-4757-686C22B1D44F}"/>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280657E2-2533-735C-BE30-9998839924A8}"/>
              </a:ext>
            </a:extLst>
          </p:cNvPr>
          <p:cNvSpPr txBox="1"/>
          <p:nvPr/>
        </p:nvSpPr>
        <p:spPr>
          <a:xfrm>
            <a:off x="293077" y="360794"/>
            <a:ext cx="11605846" cy="6186309"/>
          </a:xfrm>
          <a:prstGeom prst="rect">
            <a:avLst/>
          </a:prstGeom>
          <a:noFill/>
        </p:spPr>
        <p:txBody>
          <a:bodyPr wrap="square">
            <a:spAutoFit/>
          </a:bodyPr>
          <a:lstStyle/>
          <a:p>
            <a:pPr algn="l"/>
            <a:r>
              <a:rPr lang="en-US" b="1" i="0" dirty="0">
                <a:solidFill>
                  <a:srgbClr val="000000"/>
                </a:solidFill>
                <a:effectLst/>
                <a:latin typeface="Verdana" panose="020B0604030504040204" pitchFamily="34" charset="0"/>
              </a:rPr>
              <a:t>Access full Report Description, TOC, Table of Figure, Chart, </a:t>
            </a:r>
            <a:r>
              <a:rPr lang="en-US" b="1" i="0" dirty="0" err="1">
                <a:solidFill>
                  <a:srgbClr val="000000"/>
                </a:solidFill>
                <a:effectLst/>
                <a:latin typeface="Verdana" panose="020B0604030504040204" pitchFamily="34" charset="0"/>
              </a:rPr>
              <a:t>etc</a:t>
            </a:r>
            <a:r>
              <a:rPr lang="en-US" b="1" i="0" dirty="0">
                <a:solidFill>
                  <a:srgbClr val="000000"/>
                </a:solidFill>
                <a:effectLst/>
                <a:latin typeface="Verdana" panose="020B0604030504040204" pitchFamily="34" charset="0"/>
              </a:rPr>
              <a:t>: </a:t>
            </a:r>
            <a:r>
              <a:rPr lang="en-US" b="1" i="0" dirty="0">
                <a:solidFill>
                  <a:srgbClr val="000000"/>
                </a:solidFill>
                <a:effectLst/>
                <a:latin typeface="Verdana" panose="020B0604030504040204" pitchFamily="34" charset="0"/>
                <a:hlinkClick r:id="rId2"/>
              </a:rPr>
              <a:t>https://www.marketstatsville.com/table-of-content/halal-cosmetic-products-market</a:t>
            </a:r>
            <a:r>
              <a:rPr lang="en-US" b="1" i="0" dirty="0">
                <a:solidFill>
                  <a:srgbClr val="000000"/>
                </a:solidFill>
                <a:effectLst/>
                <a:latin typeface="Verdana" panose="020B0604030504040204" pitchFamily="34" charset="0"/>
              </a:rPr>
              <a:t> </a:t>
            </a:r>
            <a:endParaRPr lang="en-US" b="0" i="0" dirty="0">
              <a:solidFill>
                <a:srgbClr val="000000"/>
              </a:solidFill>
              <a:effectLst/>
              <a:latin typeface="Verdana" panose="020B0604030504040204" pitchFamily="34" charset="0"/>
            </a:endParaRPr>
          </a:p>
          <a:p>
            <a:pPr algn="l"/>
            <a:br>
              <a:rPr lang="en-US" dirty="0"/>
            </a:br>
            <a:r>
              <a:rPr lang="en-US" b="1" i="0" dirty="0">
                <a:solidFill>
                  <a:srgbClr val="000000"/>
                </a:solidFill>
                <a:effectLst/>
                <a:latin typeface="Verdana" panose="020B0604030504040204" pitchFamily="34" charset="0"/>
              </a:rPr>
              <a:t>Major key players in the global Halal Cosmetic Products market are:</a:t>
            </a:r>
          </a:p>
          <a:p>
            <a:pPr algn="l">
              <a:buFont typeface="Arial" panose="020B0604020202020204" pitchFamily="34" charset="0"/>
              <a:buChar char="•"/>
            </a:pPr>
            <a:r>
              <a:rPr lang="en-US" b="0" i="0" dirty="0" err="1">
                <a:solidFill>
                  <a:srgbClr val="000000"/>
                </a:solidFill>
                <a:effectLst/>
                <a:latin typeface="Verdana" panose="020B0604030504040204" pitchFamily="34" charset="0"/>
              </a:rPr>
              <a:t>Saaf</a:t>
            </a:r>
            <a:r>
              <a:rPr lang="en-US" b="0" i="0" dirty="0">
                <a:solidFill>
                  <a:srgbClr val="000000"/>
                </a:solidFill>
                <a:effectLst/>
                <a:latin typeface="Verdana" panose="020B0604030504040204" pitchFamily="34" charset="0"/>
              </a:rPr>
              <a:t> Skin Care</a:t>
            </a:r>
          </a:p>
          <a:p>
            <a:pPr algn="l">
              <a:buFont typeface="Arial" panose="020B0604020202020204" pitchFamily="34" charset="0"/>
              <a:buChar char="•"/>
            </a:pPr>
            <a:r>
              <a:rPr lang="en-US" b="0" i="0" dirty="0">
                <a:solidFill>
                  <a:srgbClr val="000000"/>
                </a:solidFill>
                <a:effectLst/>
                <a:latin typeface="Verdana" panose="020B0604030504040204" pitchFamily="34" charset="0"/>
              </a:rPr>
              <a:t>Clara International</a:t>
            </a:r>
          </a:p>
          <a:p>
            <a:pPr algn="l">
              <a:buFont typeface="Arial" panose="020B0604020202020204" pitchFamily="34" charset="0"/>
              <a:buChar char="•"/>
            </a:pPr>
            <a:r>
              <a:rPr lang="en-US" b="0" i="0" dirty="0" err="1">
                <a:solidFill>
                  <a:srgbClr val="000000"/>
                </a:solidFill>
                <a:effectLst/>
                <a:latin typeface="Verdana" panose="020B0604030504040204" pitchFamily="34" charset="0"/>
              </a:rPr>
              <a:t>Inika</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err="1">
                <a:solidFill>
                  <a:srgbClr val="000000"/>
                </a:solidFill>
                <a:effectLst/>
                <a:latin typeface="Verdana" panose="020B0604030504040204" pitchFamily="34" charset="0"/>
              </a:rPr>
              <a:t>Prolab</a:t>
            </a:r>
            <a:r>
              <a:rPr lang="en-US" b="0" i="0" dirty="0">
                <a:solidFill>
                  <a:srgbClr val="000000"/>
                </a:solidFill>
                <a:effectLst/>
                <a:latin typeface="Verdana" panose="020B0604030504040204" pitchFamily="34" charset="0"/>
              </a:rPr>
              <a:t> Cosmetics</a:t>
            </a:r>
          </a:p>
          <a:p>
            <a:pPr algn="l">
              <a:buFont typeface="Arial" panose="020B0604020202020204" pitchFamily="34" charset="0"/>
              <a:buChar char="•"/>
            </a:pPr>
            <a:r>
              <a:rPr lang="en-US" b="0" i="0" dirty="0" err="1">
                <a:solidFill>
                  <a:srgbClr val="000000"/>
                </a:solidFill>
                <a:effectLst/>
                <a:latin typeface="Verdana" panose="020B0604030504040204" pitchFamily="34" charset="0"/>
              </a:rPr>
              <a:t>NUTRALab</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The Halal Cosmetics Company</a:t>
            </a:r>
          </a:p>
          <a:p>
            <a:pPr algn="l">
              <a:buFont typeface="Arial" panose="020B0604020202020204" pitchFamily="34" charset="0"/>
              <a:buChar char="•"/>
            </a:pPr>
            <a:r>
              <a:rPr lang="en-US" b="0" i="0" dirty="0" err="1">
                <a:solidFill>
                  <a:srgbClr val="000000"/>
                </a:solidFill>
                <a:effectLst/>
                <a:latin typeface="Verdana" panose="020B0604030504040204" pitchFamily="34" charset="0"/>
              </a:rPr>
              <a:t>Kose</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err="1">
                <a:solidFill>
                  <a:srgbClr val="000000"/>
                </a:solidFill>
                <a:effectLst/>
                <a:latin typeface="Verdana" panose="020B0604030504040204" pitchFamily="34" charset="0"/>
              </a:rPr>
              <a:t>Sampure</a:t>
            </a:r>
            <a:r>
              <a:rPr lang="en-US" b="0" i="0" dirty="0">
                <a:solidFill>
                  <a:srgbClr val="000000"/>
                </a:solidFill>
                <a:effectLst/>
                <a:latin typeface="Verdana" panose="020B0604030504040204" pitchFamily="34" charset="0"/>
              </a:rPr>
              <a:t> Minerals Amara Cosmetics Inc.</a:t>
            </a:r>
          </a:p>
          <a:p>
            <a:pPr algn="l">
              <a:buFont typeface="Arial" panose="020B0604020202020204" pitchFamily="34" charset="0"/>
              <a:buChar char="•"/>
            </a:pPr>
            <a:r>
              <a:rPr lang="en-US" b="0" i="0" dirty="0">
                <a:solidFill>
                  <a:srgbClr val="000000"/>
                </a:solidFill>
                <a:effectLst/>
                <a:latin typeface="Verdana" panose="020B0604030504040204" pitchFamily="34" charset="0"/>
              </a:rPr>
              <a:t>IBA Halal Care</a:t>
            </a:r>
          </a:p>
          <a:p>
            <a:pPr algn="l">
              <a:buFont typeface="Arial" panose="020B0604020202020204" pitchFamily="34" charset="0"/>
              <a:buChar char="•"/>
            </a:pPr>
            <a:r>
              <a:rPr lang="en-US" b="0" i="0" dirty="0" err="1">
                <a:solidFill>
                  <a:srgbClr val="000000"/>
                </a:solidFill>
                <a:effectLst/>
                <a:latin typeface="Verdana" panose="020B0604030504040204" pitchFamily="34" charset="0"/>
              </a:rPr>
              <a:t>Croda</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err="1">
                <a:solidFill>
                  <a:srgbClr val="000000"/>
                </a:solidFill>
                <a:effectLst/>
                <a:latin typeface="Verdana" panose="020B0604030504040204" pitchFamily="34" charset="0"/>
              </a:rPr>
              <a:t>Wardah</a:t>
            </a:r>
            <a:r>
              <a:rPr lang="en-US" b="0" i="0" dirty="0">
                <a:solidFill>
                  <a:srgbClr val="000000"/>
                </a:solidFill>
                <a:effectLst/>
                <a:latin typeface="Verdana" panose="020B0604030504040204" pitchFamily="34" charset="0"/>
              </a:rPr>
              <a:t> Cosmetics</a:t>
            </a:r>
          </a:p>
          <a:p>
            <a:pPr algn="l">
              <a:buFont typeface="Arial" panose="020B0604020202020204" pitchFamily="34" charset="0"/>
              <a:buChar char="•"/>
            </a:pPr>
            <a:r>
              <a:rPr lang="en-US" b="0" i="0" dirty="0">
                <a:solidFill>
                  <a:srgbClr val="000000"/>
                </a:solidFill>
                <a:effectLst/>
                <a:latin typeface="Verdana" panose="020B0604030504040204" pitchFamily="34" charset="0"/>
              </a:rPr>
              <a:t>Amara Cosmetics</a:t>
            </a:r>
          </a:p>
          <a:p>
            <a:pPr algn="l">
              <a:buFont typeface="Arial" panose="020B0604020202020204" pitchFamily="34" charset="0"/>
              <a:buChar char="•"/>
            </a:pPr>
            <a:r>
              <a:rPr lang="en-US" b="0" i="0" dirty="0" err="1">
                <a:solidFill>
                  <a:srgbClr val="000000"/>
                </a:solidFill>
                <a:effectLst/>
                <a:latin typeface="Verdana" panose="020B0604030504040204" pitchFamily="34" charset="0"/>
              </a:rPr>
              <a:t>Onepure</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PHB Ethical Beauty</a:t>
            </a:r>
          </a:p>
          <a:p>
            <a:pPr algn="l"/>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Request For Report Description: </a:t>
            </a:r>
            <a:r>
              <a:rPr lang="en-US" b="1" i="0" dirty="0">
                <a:solidFill>
                  <a:srgbClr val="000000"/>
                </a:solidFill>
                <a:effectLst/>
                <a:latin typeface="Verdana" panose="020B0604030504040204" pitchFamily="34" charset="0"/>
                <a:hlinkClick r:id="rId3"/>
              </a:rPr>
              <a:t>https://www.marketstatsville.com/halal-cosmetic-products-market</a:t>
            </a:r>
            <a:r>
              <a:rPr lang="en-US" b="1" i="0" dirty="0">
                <a:solidFill>
                  <a:srgbClr val="000000"/>
                </a:solidFill>
                <a:effectLst/>
                <a:latin typeface="Verdana" panose="020B0604030504040204" pitchFamily="34" charset="0"/>
              </a:rPr>
              <a:t> </a:t>
            </a:r>
            <a:endParaRPr lang="en-IN" dirty="0"/>
          </a:p>
        </p:txBody>
      </p:sp>
    </p:spTree>
    <p:extLst>
      <p:ext uri="{BB962C8B-B14F-4D97-AF65-F5344CB8AC3E}">
        <p14:creationId xmlns:p14="http://schemas.microsoft.com/office/powerpoint/2010/main" val="12169125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5658</TotalTime>
  <Words>1358</Words>
  <Application>Microsoft Office PowerPoint</Application>
  <PresentationFormat>Widescreen</PresentationFormat>
  <Paragraphs>78</Paragraphs>
  <Slides>8</Slides>
  <Notes>3</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8</vt:i4>
      </vt:variant>
    </vt:vector>
  </HeadingPairs>
  <TitlesOfParts>
    <vt:vector size="21" baseType="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538</cp:revision>
  <dcterms:created xsi:type="dcterms:W3CDTF">2017-04-19T06:29:38Z</dcterms:created>
  <dcterms:modified xsi:type="dcterms:W3CDTF">2023-10-21T12:24:25Z</dcterms:modified>
</cp:coreProperties>
</file>