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22-09-2023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hardware-security-module-market" TargetMode="External"/><Relationship Id="rId2" Type="http://schemas.openxmlformats.org/officeDocument/2006/relationships/hyperlink" Target="https://www.marketstatsville.com/hardware-security-modul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hardware-security-modul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hardware-security-module-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hardware-security-module-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Hardware Security Module Market </a:t>
            </a:r>
            <a:r>
              <a:rPr lang="en-US" sz="4760" b="1" dirty="0">
                <a:solidFill>
                  <a:srgbClr val="92D050"/>
                </a:solidFill>
                <a:latin typeface="Calibri (Body)"/>
                <a:ea typeface="Roboto Condensed Light" panose="020B0604020202020204" charset="0"/>
              </a:rPr>
              <a:t>Report Opportunities, and Forecast By 2027</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2022-2027</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Hardware Security Module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Hardware Security Module Market 2021 Industry Size, Regions, Emerging Trends, Growth Insights, Development Scenario,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Hardware Security Module Market Analysis, Trends, Size, and Forecast. Hardware Security Module Market Industry Overview, Market Growth, Market Share, Syndicate Report, and Business Research Reports – US and UK</a:t>
            </a:r>
          </a:p>
          <a:p>
            <a:pPr algn="l"/>
            <a:endParaRPr lang="en-US" dirty="0">
              <a:solidFill>
                <a:srgbClr val="222222"/>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a:t>
            </a:r>
            <a:r>
              <a:rPr lang="en-US" b="0" i="0" u="none" strike="noStrike" dirty="0">
                <a:solidFill>
                  <a:srgbClr val="EF4D1C"/>
                </a:solidFill>
                <a:effectLst/>
                <a:latin typeface="Verdana" panose="020B0604030504040204" pitchFamily="34" charset="0"/>
                <a:hlinkClick r:id="rId2"/>
              </a:rPr>
              <a:t>global hardware security module market</a:t>
            </a:r>
            <a:r>
              <a:rPr lang="en-US" b="0" i="0" dirty="0">
                <a:solidFill>
                  <a:srgbClr val="5E5E5E"/>
                </a:solidFill>
                <a:effectLst/>
                <a:latin typeface="Verdana" panose="020B0604030504040204" pitchFamily="34" charset="0"/>
              </a:rPr>
              <a:t> size was valued at USD 1.23 billion in 2021 and reach USD 2.12 billion by 2027, with a CAGR of 12.5%, during the forecast period, 2021-2027.</a:t>
            </a: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https://www.marketstatsville.com/request-sample/hardware-security-module-market</a:t>
            </a:r>
            <a:r>
              <a:rPr lang="en-US" b="1" i="0" dirty="0">
                <a:solidFill>
                  <a:srgbClr val="5E5E5E"/>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2BC6E5-9143-F889-AD29-BBFC0F3A3B0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BFADA5F-AD1C-C138-580A-9FF8C8062F0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497BEF0-12F8-EA16-9E8C-76FB9B5CA2D0}"/>
              </a:ext>
            </a:extLst>
          </p:cNvPr>
          <p:cNvSpPr txBox="1"/>
          <p:nvPr/>
        </p:nvSpPr>
        <p:spPr>
          <a:xfrm>
            <a:off x="293077" y="737613"/>
            <a:ext cx="11605846" cy="5632311"/>
          </a:xfrm>
          <a:prstGeom prst="rect">
            <a:avLst/>
          </a:prstGeom>
          <a:noFill/>
        </p:spPr>
        <p:txBody>
          <a:bodyPr wrap="square">
            <a:spAutoFit/>
          </a:bodyPr>
          <a:lstStyle/>
          <a:p>
            <a:pPr fontAlgn="base"/>
            <a:r>
              <a:rPr lang="en-US" b="1" dirty="0">
                <a:effectLst/>
                <a:latin typeface="Verdana" panose="020B0604030504040204" pitchFamily="34" charset="0"/>
              </a:rPr>
              <a:t>Direct Purchase Report: </a:t>
            </a:r>
            <a:r>
              <a:rPr lang="en-US" b="1" u="none" strike="noStrike" dirty="0">
                <a:solidFill>
                  <a:srgbClr val="EF4D1C"/>
                </a:solidFill>
                <a:effectLst/>
                <a:latin typeface="Verdana" panose="020B0604030504040204" pitchFamily="34" charset="0"/>
                <a:hlinkClick r:id="rId2"/>
              </a:rPr>
              <a:t>https://www.marketstatsville.com/buy-now/hardware-security-module-market?opt=3338</a:t>
            </a:r>
            <a:r>
              <a:rPr lang="en-US" b="1" dirty="0">
                <a:effectLst/>
                <a:latin typeface="Verdana" panose="020B0604030504040204" pitchFamily="34" charset="0"/>
              </a:rPr>
              <a:t> </a:t>
            </a:r>
          </a:p>
          <a:p>
            <a:pPr fontAlgn="base"/>
            <a:endParaRPr lang="en-US" dirty="0">
              <a:effectLst/>
              <a:latin typeface="Verdana" panose="020B0604030504040204" pitchFamily="34" charset="0"/>
            </a:endParaRPr>
          </a:p>
          <a:p>
            <a:pPr fontAlgn="base"/>
            <a:r>
              <a:rPr lang="en-US" b="0" u="none" strike="noStrike" dirty="0">
                <a:solidFill>
                  <a:srgbClr val="1C1C1C"/>
                </a:solidFill>
                <a:effectLst/>
                <a:latin typeface="Verdana" panose="020B0604030504040204" pitchFamily="34" charset="0"/>
              </a:rPr>
              <a:t>Scope of the Global Hardware Security Module Market</a:t>
            </a:r>
          </a:p>
          <a:p>
            <a:pPr fontAlgn="base"/>
            <a:endParaRPr lang="en-US" b="1" dirty="0">
              <a:solidFill>
                <a:srgbClr val="1C1C1C"/>
              </a:solidFill>
              <a:effectLst/>
              <a:latin typeface="Verdana" panose="020B0604030504040204" pitchFamily="34" charset="0"/>
            </a:endParaRPr>
          </a:p>
          <a:p>
            <a:pPr fontAlgn="base"/>
            <a:r>
              <a:rPr lang="en-US" b="1" dirty="0">
                <a:effectLst/>
                <a:latin typeface="Verdana" panose="020B0604030504040204" pitchFamily="34" charset="0"/>
              </a:rPr>
              <a:t>Based on the type, the hardware security module market has been segmented into –</a:t>
            </a:r>
            <a:endParaRPr lang="en-US" dirty="0">
              <a:effectLst/>
              <a:latin typeface="Verdana" panose="020B0604030504040204" pitchFamily="34" charset="0"/>
            </a:endParaRPr>
          </a:p>
          <a:p>
            <a:pPr fontAlgn="base">
              <a:buFont typeface="Arial" panose="020B0604020202020204" pitchFamily="34" charset="0"/>
              <a:buChar char="•"/>
            </a:pPr>
            <a:r>
              <a:rPr lang="en-US" b="0" dirty="0">
                <a:effectLst/>
                <a:latin typeface="Verdana" panose="020B0604030504040204" pitchFamily="34" charset="0"/>
              </a:rPr>
              <a:t>LAN-Based HSM/Network-Attached HSM</a:t>
            </a:r>
          </a:p>
          <a:p>
            <a:pPr fontAlgn="base">
              <a:buFont typeface="Arial" panose="020B0604020202020204" pitchFamily="34" charset="0"/>
              <a:buChar char="•"/>
            </a:pPr>
            <a:r>
              <a:rPr lang="en-US" b="0" dirty="0">
                <a:effectLst/>
                <a:latin typeface="Verdana" panose="020B0604030504040204" pitchFamily="34" charset="0"/>
              </a:rPr>
              <a:t>PCIE-Based/Embedded Plug-ins HSM</a:t>
            </a:r>
          </a:p>
          <a:p>
            <a:pPr fontAlgn="base">
              <a:buFont typeface="Arial" panose="020B0604020202020204" pitchFamily="34" charset="0"/>
              <a:buChar char="•"/>
            </a:pPr>
            <a:r>
              <a:rPr lang="en-US" b="0" dirty="0">
                <a:effectLst/>
                <a:latin typeface="Verdana" panose="020B0604030504040204" pitchFamily="34" charset="0"/>
              </a:rPr>
              <a:t>USB-Based/Portable HSM</a:t>
            </a:r>
          </a:p>
          <a:p>
            <a:pPr fontAlgn="base">
              <a:buFont typeface="Arial" panose="020B0604020202020204" pitchFamily="34" charset="0"/>
              <a:buChar char="•"/>
            </a:pPr>
            <a:endParaRPr lang="en-US" b="0" dirty="0">
              <a:effectLst/>
              <a:latin typeface="Verdana" panose="020B0604030504040204" pitchFamily="34" charset="0"/>
            </a:endParaRPr>
          </a:p>
          <a:p>
            <a:pPr fontAlgn="base"/>
            <a:r>
              <a:rPr lang="en-US" b="1" dirty="0">
                <a:effectLst/>
                <a:latin typeface="Verdana" panose="020B0604030504040204" pitchFamily="34" charset="0"/>
              </a:rPr>
              <a:t>Based on the deployment type, the hardware security module market has been segmented into –</a:t>
            </a:r>
            <a:endParaRPr lang="en-US" dirty="0">
              <a:effectLst/>
              <a:latin typeface="Verdana" panose="020B0604030504040204" pitchFamily="34" charset="0"/>
            </a:endParaRPr>
          </a:p>
          <a:p>
            <a:pPr fontAlgn="base">
              <a:buFont typeface="Arial" panose="020B0604020202020204" pitchFamily="34" charset="0"/>
              <a:buChar char="•"/>
            </a:pPr>
            <a:r>
              <a:rPr lang="en-US" b="0" dirty="0">
                <a:effectLst/>
                <a:latin typeface="Verdana" panose="020B0604030504040204" pitchFamily="34" charset="0"/>
              </a:rPr>
              <a:t>On-premise</a:t>
            </a:r>
          </a:p>
          <a:p>
            <a:pPr fontAlgn="base">
              <a:buFont typeface="Arial" panose="020B0604020202020204" pitchFamily="34" charset="0"/>
              <a:buChar char="•"/>
            </a:pPr>
            <a:r>
              <a:rPr lang="en-US" b="0" dirty="0">
                <a:effectLst/>
                <a:latin typeface="Verdana" panose="020B0604030504040204" pitchFamily="34" charset="0"/>
              </a:rPr>
              <a:t>Cloud</a:t>
            </a:r>
          </a:p>
          <a:p>
            <a:pPr fontAlgn="base">
              <a:buFont typeface="Arial" panose="020B0604020202020204" pitchFamily="34" charset="0"/>
              <a:buChar char="•"/>
            </a:pPr>
            <a:endParaRPr lang="en-US" b="0" dirty="0">
              <a:effectLst/>
              <a:latin typeface="Verdana" panose="020B0604030504040204" pitchFamily="34" charset="0"/>
            </a:endParaRPr>
          </a:p>
          <a:p>
            <a:pPr fontAlgn="base"/>
            <a:r>
              <a:rPr lang="en-US" b="1" dirty="0">
                <a:effectLst/>
                <a:latin typeface="Verdana" panose="020B0604030504040204" pitchFamily="34" charset="0"/>
              </a:rPr>
              <a:t>Based on the applications, the hardware security module market has been segmented into –</a:t>
            </a:r>
            <a:endParaRPr lang="en-US" dirty="0">
              <a:effectLst/>
              <a:latin typeface="Verdana" panose="020B0604030504040204" pitchFamily="34" charset="0"/>
            </a:endParaRPr>
          </a:p>
          <a:p>
            <a:pPr fontAlgn="base">
              <a:buFont typeface="Arial" panose="020B0604020202020204" pitchFamily="34" charset="0"/>
              <a:buChar char="•"/>
            </a:pPr>
            <a:r>
              <a:rPr lang="en-US" b="0" i="0" dirty="0">
                <a:solidFill>
                  <a:srgbClr val="5E5E5E"/>
                </a:solidFill>
                <a:effectLst/>
                <a:latin typeface="Verdana" panose="020B0604030504040204" pitchFamily="34" charset="0"/>
              </a:rPr>
              <a:t>Payment Processing</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Code and Document Signing</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Secure Sockets Layer (SSL)</a:t>
            </a:r>
            <a:endParaRPr lang="en-IN" dirty="0"/>
          </a:p>
        </p:txBody>
      </p:sp>
    </p:spTree>
    <p:extLst>
      <p:ext uri="{BB962C8B-B14F-4D97-AF65-F5344CB8AC3E}">
        <p14:creationId xmlns:p14="http://schemas.microsoft.com/office/powerpoint/2010/main" val="2164747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405DC-DA24-F504-B1D5-55E55D3F18E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7161E0C-375B-A876-B634-D2AE3E56E789}"/>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49A6B152-F5BC-F4DE-5905-FEE8B12BCCE0}"/>
              </a:ext>
            </a:extLst>
          </p:cNvPr>
          <p:cNvSpPr txBox="1"/>
          <p:nvPr/>
        </p:nvSpPr>
        <p:spPr>
          <a:xfrm>
            <a:off x="307144" y="614184"/>
            <a:ext cx="11577711" cy="5909310"/>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 Layer Security (TLS)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Authentication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Database Encryption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PKI or Credential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Application-Level Encryption</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Based on the end-use industry, the hardware security module market has been segmented into –</a:t>
            </a:r>
          </a:p>
          <a:p>
            <a:pPr algn="l" fontAlgn="base"/>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Banking and Financial Services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Technology and Communications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 and Manufacturing 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Energy and Utilities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 and Consumer Products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 and Life Science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(Entertainment and Media, Education, and Transportation)</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https://www.marketstatsville.com/table-of-content/hardware-security-module-market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138287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7695FD-6C14-7191-4273-9EFB9B0D32C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96F0ED8-7BBD-B007-9274-AE22179CA1D9}"/>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F89AA32E-9CCE-0ADC-D76A-94E864532D77}"/>
              </a:ext>
            </a:extLst>
          </p:cNvPr>
          <p:cNvSpPr txBox="1"/>
          <p:nvPr/>
        </p:nvSpPr>
        <p:spPr>
          <a:xfrm>
            <a:off x="335280" y="359962"/>
            <a:ext cx="11521440" cy="5355312"/>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Hardware Security Module market 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Gemalto NV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Thales e-Security Incorporated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Utimaco</a:t>
            </a:r>
            <a:r>
              <a:rPr lang="en-US" b="0" i="0" dirty="0">
                <a:solidFill>
                  <a:srgbClr val="5E5E5E"/>
                </a:solidFill>
                <a:effectLst/>
                <a:latin typeface="Verdana" panose="020B0604030504040204" pitchFamily="34" charset="0"/>
              </a:rPr>
              <a:t> GmbH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International Business Machines (IBM) Corporation</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FutureX</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Hewlett-Packard Enterprise Development LP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SWIFT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Atos 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Ultra-Electronics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Yubico</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Securosys</a:t>
            </a:r>
            <a:r>
              <a:rPr lang="en-US" b="0" i="0" dirty="0">
                <a:solidFill>
                  <a:srgbClr val="5E5E5E"/>
                </a:solidFill>
                <a:effectLst/>
                <a:latin typeface="Verdana" panose="020B0604030504040204" pitchFamily="34" charset="0"/>
              </a:rPr>
              <a:t> SA</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CardContact</a:t>
            </a:r>
            <a:r>
              <a:rPr lang="en-US" b="0" i="0" dirty="0">
                <a:solidFill>
                  <a:srgbClr val="5E5E5E"/>
                </a:solidFill>
                <a:effectLst/>
                <a:latin typeface="Verdana" panose="020B0604030504040204" pitchFamily="34" charset="0"/>
              </a:rPr>
              <a:t> Systems GmbH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Ledger SAS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SPYRUS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West One Technical Limited. </a:t>
            </a:r>
          </a:p>
          <a:p>
            <a:pPr algn="l" fontAlgn="base">
              <a:buFont typeface="Arial" panose="020B0604020202020204" pitchFamily="34" charset="0"/>
              <a:buChar char="•"/>
            </a:pPr>
            <a:endParaRPr lang="en-US" dirty="0">
              <a:solidFill>
                <a:srgbClr val="5E5E5E"/>
              </a:solidFill>
              <a:latin typeface="Verdana" panose="020B0604030504040204" pitchFamily="34" charset="0"/>
            </a:endParaRPr>
          </a:p>
          <a:p>
            <a:pPr algn="l" fontAlgn="base">
              <a:buFont typeface="Arial" panose="020B0604020202020204" pitchFamily="34" charset="0"/>
              <a:buChar char="•"/>
            </a:pPr>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2"/>
              </a:rPr>
              <a:t>https://www.marketstatsville.com/hardware-security-module-market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9105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5474</TotalTime>
  <Words>1410</Words>
  <Application>Microsoft Office PowerPoint</Application>
  <PresentationFormat>Widescreen</PresentationFormat>
  <Paragraphs>96</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485</cp:revision>
  <dcterms:created xsi:type="dcterms:W3CDTF">2017-04-19T06:29:38Z</dcterms:created>
  <dcterms:modified xsi:type="dcterms:W3CDTF">2023-09-22T11:05:06Z</dcterms:modified>
</cp:coreProperties>
</file>