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09-10-2023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10/9/2023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iron-sulphate-market" TargetMode="External"/><Relationship Id="rId2" Type="http://schemas.openxmlformats.org/officeDocument/2006/relationships/hyperlink" Target="https://www.marketstatsville.com/iron-sulphat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iron-sulphate-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iron-sulphate-market" TargetMode="External"/><Relationship Id="rId2" Type="http://schemas.openxmlformats.org/officeDocument/2006/relationships/hyperlink" Target="https://www.marketstatsville.com/table-of-content/iron-sulphate-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Iron Sulphate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Iron Sulphate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Iron Sulphate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Iron Sulphate Market by Product (Monohydrate, Heptahydrate, Others) by Form (Granule/Powder, Liquid) by Grade (Food Grade, Technical Grade) by Application (Water Treatment, Agriculture, Cement, Pharmaceuticals, Pigment, Others), and by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Statesville Group (MSG), the </a:t>
            </a:r>
            <a:r>
              <a:rPr lang="en-US" b="0" i="0" u="none" strike="noStrike" dirty="0">
                <a:solidFill>
                  <a:srgbClr val="EF4D1C"/>
                </a:solidFill>
                <a:effectLst/>
                <a:latin typeface="Verdana" panose="020B0604030504040204" pitchFamily="34" charset="0"/>
                <a:hlinkClick r:id="rId2"/>
              </a:rPr>
              <a:t>Global Iron Sulphate Market</a:t>
            </a:r>
            <a:r>
              <a:rPr lang="en-US" b="0" i="0" dirty="0">
                <a:solidFill>
                  <a:srgbClr val="5E5E5E"/>
                </a:solidFill>
                <a:effectLst/>
                <a:latin typeface="Verdana" panose="020B0604030504040204" pitchFamily="34" charset="0"/>
              </a:rPr>
              <a:t> size is expected to grow from USD </a:t>
            </a:r>
            <a:r>
              <a:rPr lang="en-US" b="0" i="0" dirty="0" err="1">
                <a:solidFill>
                  <a:srgbClr val="5E5E5E"/>
                </a:solidFill>
                <a:effectLst/>
                <a:latin typeface="Verdana" panose="020B0604030504040204" pitchFamily="34" charset="0"/>
              </a:rPr>
              <a:t>USD</a:t>
            </a:r>
            <a:r>
              <a:rPr lang="en-US" b="0" i="0" dirty="0">
                <a:solidFill>
                  <a:srgbClr val="5E5E5E"/>
                </a:solidFill>
                <a:effectLst/>
                <a:latin typeface="Verdana" panose="020B0604030504040204" pitchFamily="34" charset="0"/>
              </a:rPr>
              <a:t> 2,677.4 million in 2023 to USD 3,716.1 million by 2033, at a CAGR of 3.1% from 2023 to 2033</a:t>
            </a:r>
            <a:endParaRPr lang="en-US" b="0" i="0" dirty="0">
              <a:solidFill>
                <a:srgbClr val="5E5E5E"/>
              </a:solidFill>
              <a:effectLst/>
              <a:latin typeface="Poppins" panose="00000500000000000000" pitchFamily="2" charset="0"/>
            </a:endParaRP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https://www.marketstatsville.com/request-sample/iron-sulphate-market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B28B4-EB2B-3F0E-8BBC-82E407521F6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7B72B76-649D-4FD0-A934-805FE48BC2A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5C870BA8-C562-11EF-DDB5-7141889BD957}"/>
              </a:ext>
            </a:extLst>
          </p:cNvPr>
          <p:cNvSpPr txBox="1"/>
          <p:nvPr/>
        </p:nvSpPr>
        <p:spPr>
          <a:xfrm>
            <a:off x="295423" y="335845"/>
            <a:ext cx="11588348" cy="6186309"/>
          </a:xfrm>
          <a:prstGeom prst="rect">
            <a:avLst/>
          </a:prstGeom>
          <a:noFill/>
        </p:spPr>
        <p:txBody>
          <a:bodyPr wrap="square">
            <a:spAutoFit/>
          </a:bodyPr>
          <a:lstStyle/>
          <a:p>
            <a:pPr algn="l" fontAlgn="base"/>
            <a:r>
              <a:rPr lang="en-IN" b="1" i="0" dirty="0">
                <a:solidFill>
                  <a:srgbClr val="5E5E5E"/>
                </a:solidFill>
                <a:effectLst/>
                <a:latin typeface="Verdana" panose="020B0604030504040204" pitchFamily="34" charset="0"/>
              </a:rPr>
              <a:t>Direct Purchase Report: </a:t>
            </a:r>
            <a:r>
              <a:rPr lang="en-IN" b="1" i="0" u="none" strike="noStrike" dirty="0">
                <a:solidFill>
                  <a:srgbClr val="EF4D1C"/>
                </a:solidFill>
                <a:effectLst/>
                <a:latin typeface="Verdana" panose="020B0604030504040204" pitchFamily="34" charset="0"/>
                <a:hlinkClick r:id="rId2"/>
              </a:rPr>
              <a:t>https://www.marketstatsville.com/buy-now/iron-sulphate-market?opt=3338</a:t>
            </a:r>
            <a:r>
              <a:rPr lang="en-IN" b="1" i="0" dirty="0">
                <a:solidFill>
                  <a:srgbClr val="5E5E5E"/>
                </a:solidFill>
                <a:effectLst/>
                <a:latin typeface="Verdana" panose="020B0604030504040204" pitchFamily="34" charset="0"/>
              </a:rPr>
              <a:t> </a:t>
            </a:r>
          </a:p>
          <a:p>
            <a:pPr algn="l" fontAlgn="base"/>
            <a:endParaRPr lang="en-IN" b="0" i="0" dirty="0">
              <a:solidFill>
                <a:srgbClr val="5E5E5E"/>
              </a:solidFill>
              <a:effectLst/>
              <a:latin typeface="Verdana" panose="020B0604030504040204" pitchFamily="34" charset="0"/>
            </a:endParaRPr>
          </a:p>
          <a:p>
            <a:pPr algn="l" fontAlgn="base"/>
            <a:r>
              <a:rPr lang="en-IN" b="0" i="0" u="none" strike="noStrike" dirty="0">
                <a:solidFill>
                  <a:srgbClr val="1C1C1C"/>
                </a:solidFill>
                <a:effectLst/>
                <a:latin typeface="Verdana" panose="020B0604030504040204" pitchFamily="34" charset="0"/>
              </a:rPr>
              <a:t>Scope of the Global Iron Sulphate Market</a:t>
            </a:r>
          </a:p>
          <a:p>
            <a:pPr algn="l" fontAlgn="base"/>
            <a:endParaRPr lang="en-IN" b="1" i="0" dirty="0">
              <a:solidFill>
                <a:srgbClr val="1C1C1C"/>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Monohydrate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Heptahydrate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Others</a:t>
            </a:r>
          </a:p>
          <a:p>
            <a:pPr algn="l" fontAlgn="base"/>
            <a:r>
              <a:rPr lang="en-IN" b="1" i="0" dirty="0">
                <a:solidFill>
                  <a:srgbClr val="1C1C1C"/>
                </a:solidFill>
                <a:effectLst/>
                <a:latin typeface="Verdana" panose="020B0604030504040204" pitchFamily="34" charset="0"/>
              </a:rPr>
              <a:t>By Form Outlook (Sales, USD Million, 2019-2033)      </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Granule/Powder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Liquid</a:t>
            </a:r>
          </a:p>
          <a:p>
            <a:pPr algn="l" fontAlgn="base"/>
            <a:r>
              <a:rPr lang="en-IN" b="1" i="0" dirty="0">
                <a:solidFill>
                  <a:srgbClr val="1C1C1C"/>
                </a:solidFill>
                <a:effectLst/>
                <a:latin typeface="Verdana" panose="020B0604030504040204" pitchFamily="34" charset="0"/>
              </a:rPr>
              <a:t>By Grade Outlook (Sales, USD Million, 2019-2033)    </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Technical Grade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Food Grade</a:t>
            </a:r>
          </a:p>
          <a:p>
            <a:pPr algn="l" fontAlgn="base"/>
            <a:r>
              <a:rPr lang="en-IN" b="1" i="0" dirty="0">
                <a:solidFill>
                  <a:srgbClr val="1C1C1C"/>
                </a:solidFill>
                <a:effectLst/>
                <a:latin typeface="Verdana" panose="020B0604030504040204" pitchFamily="34" charset="0"/>
              </a:rPr>
              <a:t>·         By Application Outlook (Sales, USD Million, 2019-2033)      </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Water Treatment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Agriculture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Cement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Pharmaceuticals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Pigment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3811293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6451CF-7A9E-A22D-2C14-A413C9F7814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22D7CB5-633A-BA0A-DC3E-2D49167FF8AF}"/>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A56C23B0-1BB0-97DE-7FBC-83FE674EC919}"/>
              </a:ext>
            </a:extLst>
          </p:cNvPr>
          <p:cNvSpPr txBox="1"/>
          <p:nvPr/>
        </p:nvSpPr>
        <p:spPr>
          <a:xfrm>
            <a:off x="373299" y="515539"/>
            <a:ext cx="11445401"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https://www.marketstatsville.com/table-of-content/iron-sulphate-market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Iron Sulphate market are:</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Coogee</a:t>
            </a:r>
            <a:r>
              <a:rPr lang="en-US" b="0" i="0" dirty="0">
                <a:solidFill>
                  <a:srgbClr val="5E5E5E"/>
                </a:solidFill>
                <a:effectLst/>
                <a:latin typeface="Verdana" panose="020B0604030504040204" pitchFamily="34" charset="0"/>
              </a:rPr>
              <a:t> Chemicals Pty Ltd.</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Rech</a:t>
            </a:r>
            <a:r>
              <a:rPr lang="en-US" b="0" i="0" dirty="0">
                <a:solidFill>
                  <a:srgbClr val="5E5E5E"/>
                </a:solidFill>
                <a:effectLst/>
                <a:latin typeface="Verdana" panose="020B0604030504040204" pitchFamily="34" charset="0"/>
              </a:rPr>
              <a:t> Chemicals Co. Ltd.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Changsha </a:t>
            </a:r>
            <a:r>
              <a:rPr lang="en-US" b="0" i="0" dirty="0" err="1">
                <a:solidFill>
                  <a:srgbClr val="5E5E5E"/>
                </a:solidFill>
                <a:effectLst/>
                <a:latin typeface="Verdana" panose="020B0604030504040204" pitchFamily="34" charset="0"/>
              </a:rPr>
              <a:t>Haolin</a:t>
            </a:r>
            <a:r>
              <a:rPr lang="en-US" b="0" i="0" dirty="0">
                <a:solidFill>
                  <a:srgbClr val="5E5E5E"/>
                </a:solidFill>
                <a:effectLst/>
                <a:latin typeface="Verdana" panose="020B0604030504040204" pitchFamily="34" charset="0"/>
              </a:rPr>
              <a:t> Chemical Co. Ltd.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MMC Resources </a:t>
            </a:r>
            <a:r>
              <a:rPr lang="en-US" b="0" i="0" dirty="0" err="1">
                <a:solidFill>
                  <a:srgbClr val="5E5E5E"/>
                </a:solidFill>
                <a:effectLst/>
                <a:latin typeface="Verdana" panose="020B0604030504040204" pitchFamily="34" charset="0"/>
              </a:rPr>
              <a:t>IInc</a:t>
            </a:r>
            <a:r>
              <a:rPr lang="en-US" b="0" i="0" dirty="0">
                <a:solidFill>
                  <a:srgbClr val="5E5E5E"/>
                </a:solidFill>
                <a:effectLst/>
                <a:latin typeface="Verdana" panose="020B0604030504040204" pitchFamily="34" charset="0"/>
              </a:rPr>
              <a:t>.</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Reactivos</a:t>
            </a:r>
            <a:r>
              <a:rPr lang="en-US" b="0" i="0" dirty="0">
                <a:solidFill>
                  <a:srgbClr val="5E5E5E"/>
                </a:solidFill>
                <a:effectLst/>
                <a:latin typeface="Verdana" panose="020B0604030504040204" pitchFamily="34" charset="0"/>
              </a:rPr>
              <a:t> </a:t>
            </a:r>
            <a:r>
              <a:rPr lang="en-US" b="0" i="0" dirty="0" err="1">
                <a:solidFill>
                  <a:srgbClr val="5E5E5E"/>
                </a:solidFill>
                <a:effectLst/>
                <a:latin typeface="Verdana" panose="020B0604030504040204" pitchFamily="34" charset="0"/>
              </a:rPr>
              <a:t>Mineros</a:t>
            </a:r>
            <a:r>
              <a:rPr lang="en-US" b="0" i="0" dirty="0">
                <a:solidFill>
                  <a:srgbClr val="5E5E5E"/>
                </a:solidFill>
                <a:effectLst/>
                <a:latin typeface="Verdana" panose="020B0604030504040204" pitchFamily="34" charset="0"/>
              </a:rPr>
              <a:t> SAC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Cleveland Industries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KRONOS Worldwide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Crown Technology,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Venator Materials PLC</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Clemland</a:t>
            </a:r>
            <a:r>
              <a:rPr lang="en-US" b="0" i="0" dirty="0">
                <a:solidFill>
                  <a:srgbClr val="5E5E5E"/>
                </a:solidFill>
                <a:effectLst/>
                <a:latin typeface="Verdana" panose="020B0604030504040204" pitchFamily="34" charset="0"/>
              </a:rPr>
              <a:t>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Hong Yield Chemical Industrial Co., Ltd.</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Gokay</a:t>
            </a:r>
            <a:r>
              <a:rPr lang="en-US" b="0" i="0" dirty="0">
                <a:solidFill>
                  <a:srgbClr val="5E5E5E"/>
                </a:solidFill>
                <a:effectLst/>
                <a:latin typeface="Verdana" panose="020B0604030504040204" pitchFamily="34" charset="0"/>
              </a:rPr>
              <a:t> Mining and Chemicals</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Verdesian</a:t>
            </a:r>
            <a:r>
              <a:rPr lang="en-US" b="0" i="0" dirty="0">
                <a:solidFill>
                  <a:srgbClr val="5E5E5E"/>
                </a:solidFill>
                <a:effectLst/>
                <a:latin typeface="Verdana" panose="020B0604030504040204" pitchFamily="34" charset="0"/>
              </a:rPr>
              <a:t> Life Sciences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Rishi Chemical Works Pvt. Ltd.</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3"/>
              </a:rPr>
              <a:t>https://www.marketstatsville.com/iron-sulphate-market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15697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5554</TotalTime>
  <Words>1375</Words>
  <Application>Microsoft Office PowerPoint</Application>
  <PresentationFormat>Widescreen</PresentationFormat>
  <Paragraphs>82</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511</cp:revision>
  <dcterms:created xsi:type="dcterms:W3CDTF">2017-04-19T06:29:38Z</dcterms:created>
  <dcterms:modified xsi:type="dcterms:W3CDTF">2023-10-09T09:59:42Z</dcterms:modified>
</cp:coreProperties>
</file>