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2"/>
  </p:notesMasterIdLst>
  <p:handoutMasterIdLst>
    <p:handoutMasterId r:id="rId13"/>
  </p:handoutMasterIdLst>
  <p:sldIdLst>
    <p:sldId id="257" r:id="rId3"/>
    <p:sldId id="312" r:id="rId4"/>
    <p:sldId id="299" r:id="rId5"/>
    <p:sldId id="269" r:id="rId6"/>
    <p:sldId id="307" r:id="rId7"/>
    <p:sldId id="313" r:id="rId8"/>
    <p:sldId id="314" r:id="rId9"/>
    <p:sldId id="315" r:id="rId10"/>
    <p:sldId id="29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18-10-2023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10/18/2023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10/18/2023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10/18/2023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10/18/2023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10/18/2023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10/18/2023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liquid-gaskets-market?utm_source=Manjeet+free+18+oct&amp;utm_medium=Manjeet" TargetMode="External"/><Relationship Id="rId2" Type="http://schemas.openxmlformats.org/officeDocument/2006/relationships/hyperlink" Target="https://www.marketstatsville.com/liquid-gaskets-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table-of-content/liquid-gaskets-market" TargetMode="External"/><Relationship Id="rId2" Type="http://schemas.openxmlformats.org/officeDocument/2006/relationships/hyperlink" Target="https://www.marketstatsville.com/buy-now/liquid-gaskets-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marketstatsville.com/liquid-gaskets-market"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Liquid Gaskets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Liquid Gaskets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Boneless Meat Market Industry Size, Emerging Trends, Regions, Growth Insights, Opportunities, and Forecast By 2030</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039615"/>
            <a:ext cx="11624044" cy="5909310"/>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Liquid Gaskets Market by Type (Formed-In-Place (FIP) Type, Cured-In-Place (CIP) Type, and Injected-In-Place (IIP) Type), by Application (Powertrain Flanges, Automotive, Electronics, and Other), and by Region (North America, South America, Europe, Asia Pacific, MEA) – Global Share and Forecast to 2033</a:t>
            </a:r>
          </a:p>
          <a:p>
            <a:pPr algn="l"/>
            <a:endParaRPr lang="en-US" b="0" i="0" dirty="0">
              <a:solidFill>
                <a:srgbClr val="000000"/>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According to the Market Statsville Group (MSG), the </a:t>
            </a:r>
            <a:r>
              <a:rPr lang="en-US" b="0" i="0" u="none" strike="noStrike" dirty="0">
                <a:solidFill>
                  <a:srgbClr val="003D78"/>
                </a:solidFill>
                <a:effectLst/>
                <a:latin typeface="Verdana" panose="020B0604030504040204" pitchFamily="34" charset="0"/>
                <a:hlinkClick r:id="rId2"/>
              </a:rPr>
              <a:t>Global Liquid Gaskets Market</a:t>
            </a:r>
            <a:r>
              <a:rPr lang="en-US" b="0" i="0" dirty="0">
                <a:solidFill>
                  <a:srgbClr val="5E5E5E"/>
                </a:solidFill>
                <a:effectLst/>
                <a:latin typeface="Verdana" panose="020B0604030504040204" pitchFamily="34" charset="0"/>
              </a:rPr>
              <a:t> size is expected to grow at a </a:t>
            </a:r>
            <a:r>
              <a:rPr lang="en-US" b="1" i="0" dirty="0">
                <a:solidFill>
                  <a:srgbClr val="5E5E5E"/>
                </a:solidFill>
                <a:effectLst/>
                <a:latin typeface="Verdana" panose="020B0604030504040204" pitchFamily="34" charset="0"/>
              </a:rPr>
              <a:t>CAGR of 6.3%</a:t>
            </a:r>
            <a:r>
              <a:rPr lang="en-US" b="0" i="0" dirty="0">
                <a:solidFill>
                  <a:srgbClr val="5E5E5E"/>
                </a:solidFill>
                <a:effectLst/>
                <a:latin typeface="Verdana" panose="020B0604030504040204" pitchFamily="34" charset="0"/>
              </a:rPr>
              <a:t> from 2023 to 2033. </a:t>
            </a:r>
            <a:endParaRPr lang="en-US" b="0" i="0" dirty="0">
              <a:solidFill>
                <a:srgbClr val="5E5E5E"/>
              </a:solidFill>
              <a:effectLst/>
              <a:latin typeface="Poppins" panose="00000500000000000000" pitchFamily="2" charset="0"/>
            </a:endParaRPr>
          </a:p>
          <a:p>
            <a:endParaRPr lang="en-US" b="0" i="0" dirty="0">
              <a:solidFill>
                <a:srgbClr val="5E5E5E"/>
              </a:solidFill>
              <a:effectLst/>
              <a:latin typeface="Poppins" panose="00000500000000000000" pitchFamily="2" charset="0"/>
            </a:endParaRPr>
          </a:p>
          <a:p>
            <a:r>
              <a:rPr lang="en-US" b="0" i="0" dirty="0">
                <a:solidFill>
                  <a:srgbClr val="5E5E5E"/>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t>
            </a:r>
          </a:p>
          <a:p>
            <a:endParaRPr lang="en-US" dirty="0">
              <a:solidFill>
                <a:srgbClr val="5E5E5E"/>
              </a:solidFill>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003D78"/>
                </a:solidFill>
                <a:effectLst/>
                <a:latin typeface="Verdana" panose="020B0604030504040204" pitchFamily="34" charset="0"/>
                <a:hlinkClick r:id="rId3"/>
              </a:rPr>
              <a:t>https://www.marketstatsville.com/request-sample/liquid-gaskets-market?utm_source=Manjeet+free+18+oct&amp;utm_medium=Manjeet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br>
              <a:rPr lang="en-US" dirty="0"/>
            </a:b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FC3B57-88B0-5AA4-E36E-0BBB831D3A71}"/>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5DAB077E-E284-B2E3-FBAF-9E8734D7C5AC}"/>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245F9A17-08B4-89D4-9EC3-2EFD6D82D9BE}"/>
              </a:ext>
            </a:extLst>
          </p:cNvPr>
          <p:cNvSpPr txBox="1"/>
          <p:nvPr/>
        </p:nvSpPr>
        <p:spPr>
          <a:xfrm>
            <a:off x="323557" y="1074063"/>
            <a:ext cx="11507372" cy="5078313"/>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Direct Purchase Report: </a:t>
            </a:r>
            <a:r>
              <a:rPr lang="en-US" b="1" i="0" u="none" strike="noStrike" dirty="0">
                <a:solidFill>
                  <a:srgbClr val="003D78"/>
                </a:solidFill>
                <a:effectLst/>
                <a:latin typeface="Verdana" panose="020B0604030504040204" pitchFamily="34" charset="0"/>
                <a:hlinkClick r:id="rId2"/>
              </a:rPr>
              <a:t>https://www.marketstatsville.com/buy-now/liquid-gaskets-market?opt=3338</a:t>
            </a:r>
            <a:r>
              <a:rPr lang="en-US" b="1" i="0" dirty="0">
                <a:solidFill>
                  <a:srgbClr val="5E5E5E"/>
                </a:solidFill>
                <a:effectLst/>
                <a:latin typeface="Verdana" panose="020B0604030504040204" pitchFamily="34" charset="0"/>
              </a:rPr>
              <a:t> </a:t>
            </a:r>
          </a:p>
          <a:p>
            <a:pPr algn="l" fontAlgn="base"/>
            <a:endParaRPr lang="en-US" b="0" i="0" dirty="0">
              <a:solidFill>
                <a:srgbClr val="5E5E5E"/>
              </a:solidFill>
              <a:effectLst/>
              <a:latin typeface="Verdana" panose="020B0604030504040204" pitchFamily="34" charset="0"/>
            </a:endParaRPr>
          </a:p>
          <a:p>
            <a:pPr algn="l" fontAlgn="base"/>
            <a:r>
              <a:rPr lang="en-US" b="0" i="0" u="none" strike="noStrike" dirty="0">
                <a:solidFill>
                  <a:srgbClr val="1C1C1C"/>
                </a:solidFill>
                <a:effectLst/>
                <a:latin typeface="Verdana" panose="020B0604030504040204" pitchFamily="34" charset="0"/>
              </a:rPr>
              <a:t>Scope of the Global Liquid Gaskets Market</a:t>
            </a:r>
          </a:p>
          <a:p>
            <a:pPr algn="l" fontAlgn="base"/>
            <a:endParaRPr lang="en-US" b="1" i="0" dirty="0">
              <a:solidFill>
                <a:srgbClr val="1C1C1C"/>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Type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Formed-In-Place (FIP) Type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Cured-In-Place (CIP) Type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Injected-In-Place (IIP) Type </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Application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Powertrain Flanges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Automotive </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Electronics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a:t>
            </a:r>
          </a:p>
          <a:p>
            <a:pPr algn="l" fontAlgn="base"/>
            <a:br>
              <a:rPr lang="en-US" dirty="0"/>
            </a:br>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003D78"/>
                </a:solidFill>
                <a:effectLst/>
                <a:latin typeface="Verdana" panose="020B0604030504040204" pitchFamily="34" charset="0"/>
                <a:hlinkClick r:id="rId3"/>
              </a:rPr>
              <a:t>https://www.marketstatsville.com/table-of-content/liquid-gaskets-market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2422921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4BB28A-904F-D923-0F68-3CC4EFCF1C58}"/>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64329245-9FC3-6D30-7E37-AFF8F303431B}"/>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D1932DC1-4890-C250-6062-4F1119E3C171}"/>
              </a:ext>
            </a:extLst>
          </p:cNvPr>
          <p:cNvSpPr txBox="1"/>
          <p:nvPr/>
        </p:nvSpPr>
        <p:spPr>
          <a:xfrm>
            <a:off x="309489" y="1074063"/>
            <a:ext cx="11507373" cy="4801314"/>
          </a:xfrm>
          <a:prstGeom prst="rect">
            <a:avLst/>
          </a:prstGeom>
          <a:noFill/>
        </p:spPr>
        <p:txBody>
          <a:bodyPr wrap="square">
            <a:spAutoFit/>
          </a:bodyPr>
          <a:lstStyle/>
          <a:p>
            <a:pPr fontAlgn="base"/>
            <a:r>
              <a:rPr lang="en-IN" b="1" dirty="0">
                <a:solidFill>
                  <a:srgbClr val="1C1C1C"/>
                </a:solidFill>
                <a:effectLst/>
                <a:latin typeface="Verdana" panose="020B0604030504040204" pitchFamily="34" charset="0"/>
              </a:rPr>
              <a:t>Major key players in the global Liquid Gaskets market are:</a:t>
            </a:r>
          </a:p>
          <a:p>
            <a:pPr fontAlgn="base"/>
            <a:endParaRPr lang="en-IN" b="1" dirty="0">
              <a:solidFill>
                <a:srgbClr val="1C1C1C"/>
              </a:solidFill>
              <a:effectLst/>
              <a:latin typeface="Verdana" panose="020B0604030504040204" pitchFamily="34" charset="0"/>
            </a:endParaRPr>
          </a:p>
          <a:p>
            <a:pPr fontAlgn="base">
              <a:buFont typeface="Arial" panose="020B0604020202020204" pitchFamily="34" charset="0"/>
              <a:buChar char="•"/>
            </a:pPr>
            <a:r>
              <a:rPr lang="en-IN" b="0" i="0" dirty="0">
                <a:solidFill>
                  <a:srgbClr val="5E5E5E"/>
                </a:solidFill>
                <a:effectLst/>
                <a:latin typeface="Verdana" panose="020B0604030504040204" pitchFamily="34" charset="0"/>
              </a:rPr>
              <a:t>Parker </a:t>
            </a:r>
            <a:r>
              <a:rPr lang="en-IN" b="0" i="0" dirty="0" err="1">
                <a:solidFill>
                  <a:srgbClr val="5E5E5E"/>
                </a:solidFill>
                <a:effectLst/>
                <a:latin typeface="Verdana" panose="020B0604030504040204" pitchFamily="34" charset="0"/>
              </a:rPr>
              <a:t>Chomerics</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Nolato</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dirty="0">
                <a:solidFill>
                  <a:srgbClr val="5E5E5E"/>
                </a:solidFill>
                <a:effectLst/>
                <a:latin typeface="Verdana" panose="020B0604030504040204" pitchFamily="34" charset="0"/>
              </a:rPr>
              <a:t>Laird</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Henkel</a:t>
            </a: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Rampf</a:t>
            </a:r>
            <a:r>
              <a:rPr lang="en-IN" b="0" i="0" dirty="0">
                <a:solidFill>
                  <a:srgbClr val="5E5E5E"/>
                </a:solidFill>
                <a:effectLst/>
                <a:latin typeface="Verdana" panose="020B0604030504040204" pitchFamily="34" charset="0"/>
              </a:rPr>
              <a:t> Group</a:t>
            </a: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Dymax</a:t>
            </a:r>
            <a:r>
              <a:rPr lang="en-IN" b="0" i="0" dirty="0">
                <a:solidFill>
                  <a:srgbClr val="5E5E5E"/>
                </a:solidFill>
                <a:effectLst/>
                <a:latin typeface="Verdana" panose="020B0604030504040204" pitchFamily="34" charset="0"/>
              </a:rPr>
              <a:t> Corporation</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3M</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CHT UK Bridgwater</a:t>
            </a: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Nystein</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dirty="0">
                <a:solidFill>
                  <a:srgbClr val="5E5E5E"/>
                </a:solidFill>
                <a:effectLst/>
                <a:latin typeface="Verdana" panose="020B0604030504040204" pitchFamily="34" charset="0"/>
              </a:rPr>
              <a:t>Permabond</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Dow</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KÖPP</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Wacker </a:t>
            </a:r>
            <a:r>
              <a:rPr lang="en-IN" b="0" i="0" dirty="0" err="1">
                <a:solidFill>
                  <a:srgbClr val="5E5E5E"/>
                </a:solidFill>
                <a:effectLst/>
                <a:latin typeface="Verdana" panose="020B0604030504040204" pitchFamily="34" charset="0"/>
              </a:rPr>
              <a:t>Chemie</a:t>
            </a:r>
            <a:endParaRPr lang="en-IN" b="0" i="0" dirty="0">
              <a:solidFill>
                <a:srgbClr val="5E5E5E"/>
              </a:solidFill>
              <a:effectLst/>
              <a:latin typeface="Verdana" panose="020B0604030504040204" pitchFamily="34" charset="0"/>
            </a:endParaRPr>
          </a:p>
          <a:p>
            <a:br>
              <a:rPr lang="en-IN" b="0" dirty="0">
                <a:effectLst/>
                <a:latin typeface="Verdana" panose="020B0604030504040204" pitchFamily="34" charset="0"/>
              </a:rPr>
            </a:br>
            <a:endParaRPr lang="en-IN" dirty="0"/>
          </a:p>
        </p:txBody>
      </p:sp>
    </p:spTree>
    <p:extLst>
      <p:ext uri="{BB962C8B-B14F-4D97-AF65-F5344CB8AC3E}">
        <p14:creationId xmlns:p14="http://schemas.microsoft.com/office/powerpoint/2010/main" val="1517839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B92A99-9EC4-8E55-9576-3B3966CBA6E0}"/>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CD0D11F5-E2FE-A8AB-FC2B-40162BD94B73}"/>
              </a:ext>
            </a:extLst>
          </p:cNvPr>
          <p:cNvSpPr>
            <a:spLocks noGrp="1"/>
          </p:cNvSpPr>
          <p:nvPr>
            <p:ph type="sldNum" sz="quarter" idx="12"/>
          </p:nvPr>
        </p:nvSpPr>
        <p:spPr/>
        <p:txBody>
          <a:bodyPr/>
          <a:lstStyle/>
          <a:p>
            <a:fld id="{03206E70-9524-410D-AE9B-78D656EAA14D}" type="slidenum">
              <a:rPr lang="en-US" smtClean="0"/>
              <a:pPr/>
              <a:t>8</a:t>
            </a:fld>
            <a:endParaRPr lang="en-US" dirty="0"/>
          </a:p>
        </p:txBody>
      </p:sp>
      <p:sp>
        <p:nvSpPr>
          <p:cNvPr id="5" name="TextBox 4">
            <a:extLst>
              <a:ext uri="{FF2B5EF4-FFF2-40B4-BE49-F238E27FC236}">
                <a16:creationId xmlns:a16="http://schemas.microsoft.com/office/drawing/2014/main" id="{E3F506FA-D950-6908-5F94-1553A055B6CF}"/>
              </a:ext>
            </a:extLst>
          </p:cNvPr>
          <p:cNvSpPr txBox="1"/>
          <p:nvPr/>
        </p:nvSpPr>
        <p:spPr>
          <a:xfrm>
            <a:off x="379827" y="1351062"/>
            <a:ext cx="11465169" cy="3416320"/>
          </a:xfrm>
          <a:prstGeom prst="rect">
            <a:avLst/>
          </a:prstGeom>
          <a:noFill/>
        </p:spPr>
        <p:txBody>
          <a:bodyPr wrap="square">
            <a:spAutoFit/>
          </a:bodyPr>
          <a:lstStyle/>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DAFA Polska</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MAJR Products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EMI-tec</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ThreeBond</a:t>
            </a:r>
            <a:r>
              <a:rPr lang="en-US" b="0" i="0" dirty="0">
                <a:solidFill>
                  <a:srgbClr val="5E5E5E"/>
                </a:solidFill>
                <a:effectLst/>
                <a:latin typeface="Verdana" panose="020B0604030504040204" pitchFamily="34" charset="0"/>
              </a:rPr>
              <a:t> Group</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Hangzhou </a:t>
            </a:r>
            <a:r>
              <a:rPr lang="en-US" b="0" i="0" dirty="0" err="1">
                <a:solidFill>
                  <a:srgbClr val="5E5E5E"/>
                </a:solidFill>
                <a:effectLst/>
                <a:latin typeface="Verdana" panose="020B0604030504040204" pitchFamily="34" charset="0"/>
              </a:rPr>
              <a:t>Zhijiang</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DELO</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(Note: we include the maximum-to-maximum top/key companies in the final report with the recent development, partnership, and acquisition of the companies.)</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For Report Description: </a:t>
            </a:r>
            <a:r>
              <a:rPr lang="en-US" b="1" i="0" u="none" strike="noStrike" dirty="0">
                <a:solidFill>
                  <a:srgbClr val="003D78"/>
                </a:solidFill>
                <a:effectLst/>
                <a:latin typeface="Verdana" panose="020B0604030504040204" pitchFamily="34" charset="0"/>
                <a:hlinkClick r:id="rId2"/>
              </a:rPr>
              <a:t>https://www.marketstatsville.com/liquid-gaskets-market</a:t>
            </a:r>
            <a:r>
              <a:rPr lang="en-US" b="1" i="0" dirty="0">
                <a:solidFill>
                  <a:srgbClr val="5E5E5E"/>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2563768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5625</TotalTime>
  <Words>1355</Words>
  <Application>Microsoft Office PowerPoint</Application>
  <PresentationFormat>Widescreen</PresentationFormat>
  <Paragraphs>87</Paragraphs>
  <Slides>9</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9</vt:i4>
      </vt:variant>
    </vt:vector>
  </HeadingPairs>
  <TitlesOfParts>
    <vt:vector size="23" baseType="lpstr">
      <vt:lpstr>Arial</vt:lpstr>
      <vt:lpstr>Calibri</vt:lpstr>
      <vt:lpstr>Calibri (Body)</vt:lpstr>
      <vt:lpstr>Calibri Light</vt:lpstr>
      <vt:lpstr>IBMPlexSans</vt:lpstr>
      <vt:lpstr>Poppins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529</cp:revision>
  <dcterms:created xsi:type="dcterms:W3CDTF">2017-04-19T06:29:38Z</dcterms:created>
  <dcterms:modified xsi:type="dcterms:W3CDTF">2023-10-18T13:14:21Z</dcterms:modified>
</cp:coreProperties>
</file>