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08-04-2024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4/8/2024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4/8/2024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4/8/2024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4/8/2024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4/8/2024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4/8/2024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global-lithium-polysilicate-market?utm_source=Free&amp;utm_medium=VIPIN" TargetMode="External"/><Relationship Id="rId2" Type="http://schemas.openxmlformats.org/officeDocument/2006/relationships/hyperlink" Target="https://www.marketstatsville.com/global-lithium-polysilicat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global-lithium-polysilicate-market?opt=3338&amp;utm_source=Free&amp;utm_medium=VIPI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grace.com/" TargetMode="External"/><Relationship Id="rId2" Type="http://schemas.openxmlformats.org/officeDocument/2006/relationships/hyperlink" Target="https://www.marketstatsville.com/table-of-content/global-lithium-polysilicate-market?utm_source=Free&amp;utm_medium=VIPIN" TargetMode="External"/><Relationship Id="rId1" Type="http://schemas.openxmlformats.org/officeDocument/2006/relationships/slideLayout" Target="../slideLayouts/slideLayout7.xml"/><Relationship Id="rId5" Type="http://schemas.openxmlformats.org/officeDocument/2006/relationships/hyperlink" Target="https://www.hairuichem.com/en/" TargetMode="External"/><Relationship Id="rId4" Type="http://schemas.openxmlformats.org/officeDocument/2006/relationships/hyperlink" Target="https://www.gelest.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Lithium </a:t>
            </a:r>
            <a:r>
              <a:rPr lang="en-US" sz="4800" b="1" dirty="0" err="1">
                <a:solidFill>
                  <a:schemeClr val="accent6"/>
                </a:solidFill>
                <a:latin typeface="IBMPlexSans"/>
              </a:rPr>
              <a:t>Polysilicate</a:t>
            </a:r>
            <a:r>
              <a:rPr lang="en-US" sz="4800" b="1" dirty="0">
                <a:solidFill>
                  <a:schemeClr val="accent6"/>
                </a:solidFill>
                <a:latin typeface="IBMPlexSans"/>
              </a:rPr>
              <a:t> Market </a:t>
            </a:r>
            <a:r>
              <a:rPr lang="en-US" sz="4760" b="1" dirty="0" smtClean="0">
                <a:solidFill>
                  <a:srgbClr val="80C342"/>
                </a:solidFill>
                <a:latin typeface="Calibri (Body)"/>
                <a:ea typeface="Roboto Condensed Light" panose="020B0604020202020204" charset="0"/>
              </a:rPr>
              <a:t>Opportunities</a:t>
            </a:r>
            <a:r>
              <a:rPr lang="en-US" sz="4760" b="1" dirty="0">
                <a:solidFill>
                  <a:srgbClr val="80C342"/>
                </a:solidFill>
                <a:latin typeface="Calibri (Body)"/>
                <a:ea typeface="Roboto Condensed Light" panose="020B0604020202020204" charset="0"/>
              </a:rPr>
              <a:t>, and Forecast By </a:t>
            </a:r>
            <a:r>
              <a:rPr lang="en-US" sz="4760" b="1" dirty="0" smtClean="0">
                <a:solidFill>
                  <a:srgbClr val="80C342"/>
                </a:solidFill>
                <a:latin typeface="Calibri (Body)"/>
                <a:ea typeface="Roboto Condensed Light" panose="020B0604020202020204" charset="0"/>
              </a:rPr>
              <a:t>2030</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2030</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Lithium </a:t>
            </a:r>
            <a:r>
              <a:rPr lang="en-US" sz="1600" b="1" dirty="0" err="1">
                <a:solidFill>
                  <a:srgbClr val="1A1A1B"/>
                </a:solidFill>
                <a:latin typeface="IBMPlexSans"/>
              </a:rPr>
              <a:t>Polysilicate</a:t>
            </a:r>
            <a:r>
              <a:rPr lang="en-US" sz="1600" b="1" dirty="0">
                <a:solidFill>
                  <a:srgbClr val="1A1A1B"/>
                </a:solidFill>
                <a:latin typeface="IBMPlexSans"/>
              </a:rPr>
              <a:t>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Lithium </a:t>
            </a:r>
            <a:r>
              <a:rPr lang="en-US" b="0" dirty="0" err="1"/>
              <a:t>Polysilicate</a:t>
            </a:r>
            <a:r>
              <a:rPr lang="en-US" b="0" dirty="0"/>
              <a:t> Market 2022</a:t>
            </a:r>
          </a:p>
          <a:p>
            <a:r>
              <a:rPr lang="en-US" b="0" dirty="0"/>
              <a:t>Industry Size, Regions, Emerging Trends, Growth Insights, Opportunities, and Forecast By 2030</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200329"/>
          </a:xfrm>
          <a:prstGeom prst="rect">
            <a:avLst/>
          </a:prstGeom>
          <a:noFill/>
        </p:spPr>
        <p:txBody>
          <a:bodyPr wrap="square">
            <a:spAutoFit/>
          </a:bodyPr>
          <a:lstStyle/>
          <a:p>
            <a:r>
              <a:rPr lang="en-US" b="1" dirty="0"/>
              <a:t>Lithium </a:t>
            </a:r>
            <a:r>
              <a:rPr lang="en-US" b="1" dirty="0" err="1"/>
              <a:t>Polysilicate</a:t>
            </a:r>
            <a:r>
              <a:rPr lang="en-US" b="1" dirty="0"/>
              <a:t> Market By Type (Purity&gt;90%, Purity&gt;95%, and Purity&gt;98%), By Distribution Channel (Online Channel and Offline Channel), By Application (Marine, Industrial, Construction, and Others), by Region – Global Share and Forecast to 2030</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3539430"/>
          </a:xfrm>
          <a:prstGeom prst="rect">
            <a:avLst/>
          </a:prstGeom>
          <a:noFill/>
        </p:spPr>
        <p:txBody>
          <a:bodyPr wrap="square">
            <a:spAutoFit/>
          </a:bodyPr>
          <a:lstStyle/>
          <a:p>
            <a:r>
              <a:rPr lang="en-US" sz="1400" dirty="0"/>
              <a:t>According to the Market </a:t>
            </a:r>
            <a:r>
              <a:rPr lang="en-US" sz="1400" dirty="0" err="1"/>
              <a:t>Statsville</a:t>
            </a:r>
            <a:r>
              <a:rPr lang="en-US" sz="1400" dirty="0"/>
              <a:t> Group (MSG), the </a:t>
            </a:r>
            <a:r>
              <a:rPr lang="en-US" sz="1400" dirty="0">
                <a:hlinkClick r:id="rId2"/>
              </a:rPr>
              <a:t>global lithium </a:t>
            </a:r>
            <a:r>
              <a:rPr lang="en-US" sz="1400" dirty="0" err="1">
                <a:hlinkClick r:id="rId2"/>
              </a:rPr>
              <a:t>polysilicate</a:t>
            </a:r>
            <a:r>
              <a:rPr lang="en-US" sz="1400" dirty="0">
                <a:hlinkClick r:id="rId2"/>
              </a:rPr>
              <a:t> market</a:t>
            </a:r>
            <a:r>
              <a:rPr lang="en-US" sz="1400" b="1" dirty="0"/>
              <a:t> </a:t>
            </a:r>
            <a:r>
              <a:rPr lang="en-US" sz="1400" dirty="0"/>
              <a:t>is estimated to grow at a </a:t>
            </a:r>
            <a:r>
              <a:rPr lang="en-US" sz="1400" b="1" dirty="0"/>
              <a:t>CAGR of 4.2%</a:t>
            </a:r>
            <a:r>
              <a:rPr lang="en-US" sz="1400" dirty="0"/>
              <a:t> from 2022 to 2030.</a:t>
            </a:r>
          </a:p>
          <a:p>
            <a:r>
              <a:rPr lang="en-US" sz="1400" dirty="0"/>
              <a:t>Below information is analyzed in depth in the report-</a:t>
            </a:r>
          </a:p>
          <a:p>
            <a:r>
              <a:rPr lang="en-US" sz="1400" dirty="0"/>
              <a:t>Global Lithium </a:t>
            </a:r>
            <a:r>
              <a:rPr lang="en-US" sz="1400" dirty="0" err="1"/>
              <a:t>Polysilicate</a:t>
            </a:r>
            <a:r>
              <a:rPr lang="en-US" sz="1400" dirty="0"/>
              <a:t> Market Revenue, 2018-2023, 2024-2033, (US$ Millions)</a:t>
            </a:r>
          </a:p>
          <a:p>
            <a:r>
              <a:rPr lang="en-US" sz="1400" dirty="0"/>
              <a:t>Global Lithium </a:t>
            </a:r>
            <a:r>
              <a:rPr lang="en-US" sz="1400" dirty="0" err="1"/>
              <a:t>Polysilicate</a:t>
            </a:r>
            <a:r>
              <a:rPr lang="en-US" sz="1400" dirty="0"/>
              <a:t> Market Sales Volume, 2018-2023, 2024-2033, (Units)</a:t>
            </a:r>
          </a:p>
          <a:p>
            <a:r>
              <a:rPr lang="en-US" sz="1400" dirty="0"/>
              <a:t>Share of the top five Lithium </a:t>
            </a:r>
            <a:r>
              <a:rPr lang="en-US" sz="1400" dirty="0" err="1"/>
              <a:t>Polysilicate</a:t>
            </a:r>
            <a:r>
              <a:rPr lang="en-US" sz="1400" dirty="0"/>
              <a:t> companies in 2023 (%)</a:t>
            </a:r>
          </a:p>
          <a:p>
            <a:r>
              <a:rPr lang="en-US" sz="1400" b="1" dirty="0"/>
              <a:t>Market Growth Mapping</a:t>
            </a:r>
            <a:endParaRPr lang="en-US" sz="1400" dirty="0"/>
          </a:p>
          <a:p>
            <a:r>
              <a:rPr lang="en-US" sz="14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400" dirty="0"/>
              <a:t> </a:t>
            </a:r>
          </a:p>
          <a:p>
            <a:r>
              <a:rPr lang="en-US" sz="1400" b="1" dirty="0"/>
              <a:t>Request Sample Copy of this Report: </a:t>
            </a:r>
            <a:r>
              <a:rPr lang="en-US" sz="1400" b="1" dirty="0">
                <a:hlinkClick r:id="rId3"/>
              </a:rPr>
              <a:t>https://www.marketstatsville.com/request-sample/global-lithium-polysilicate-market?utm_source=Free&amp;utm_medium=VIPIN</a:t>
            </a:r>
            <a:r>
              <a:rPr lang="en-US" sz="1400" b="1" dirty="0"/>
              <a:t> </a:t>
            </a:r>
            <a:endParaRPr lang="en-US" sz="1400" dirty="0"/>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838200" y="502607"/>
            <a:ext cx="10474036" cy="4832092"/>
          </a:xfrm>
          <a:prstGeom prst="rect">
            <a:avLst/>
          </a:prstGeom>
        </p:spPr>
        <p:txBody>
          <a:bodyPr wrap="square">
            <a:spAutoFit/>
          </a:bodyPr>
          <a:lstStyle/>
          <a:p>
            <a:r>
              <a:rPr lang="en-US" sz="1400" dirty="0">
                <a:solidFill>
                  <a:srgbClr val="000000"/>
                </a:solidFill>
                <a:latin typeface="Verdana" panose="020B0604030504040204" pitchFamily="34" charset="0"/>
              </a:rPr>
              <a:t>Lithium </a:t>
            </a:r>
            <a:r>
              <a:rPr lang="en-US" sz="1400" dirty="0" err="1">
                <a:solidFill>
                  <a:srgbClr val="000000"/>
                </a:solidFill>
                <a:latin typeface="Verdana" panose="020B0604030504040204" pitchFamily="34" charset="0"/>
              </a:rPr>
              <a:t>Polysilicate</a:t>
            </a:r>
            <a:r>
              <a:rPr lang="en-US" sz="1400" dirty="0">
                <a:solidFill>
                  <a:srgbClr val="000000"/>
                </a:solidFill>
                <a:latin typeface="Verdana" panose="020B0604030504040204" pitchFamily="34" charset="0"/>
              </a:rPr>
              <a:t> Market Segmentation:</a:t>
            </a:r>
          </a:p>
          <a:p>
            <a:r>
              <a:rPr lang="en-US" sz="1400" dirty="0">
                <a:solidFill>
                  <a:srgbClr val="000000"/>
                </a:solidFill>
                <a:latin typeface="Verdana" panose="020B0604030504040204" pitchFamily="34" charset="0"/>
              </a:rPr>
              <a:t>This study offers a thorough segmentation of the Lithium </a:t>
            </a:r>
            <a:r>
              <a:rPr lang="en-US" sz="1400" dirty="0" err="1">
                <a:solidFill>
                  <a:srgbClr val="000000"/>
                </a:solidFill>
                <a:latin typeface="Verdana" panose="020B0604030504040204" pitchFamily="34" charset="0"/>
              </a:rPr>
              <a:t>Polysilicate</a:t>
            </a:r>
            <a:r>
              <a:rPr lang="en-US" sz="1400" dirty="0">
                <a:solidFill>
                  <a:srgbClr val="000000"/>
                </a:solidFill>
                <a:latin typeface="Verdana" panose="020B0604030504040204" pitchFamily="34" charset="0"/>
              </a:rPr>
              <a:t>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Lithium </a:t>
            </a:r>
            <a:r>
              <a:rPr lang="en-US" sz="1400" dirty="0" err="1">
                <a:solidFill>
                  <a:srgbClr val="000000"/>
                </a:solidFill>
                <a:latin typeface="Verdana" panose="020B0604030504040204" pitchFamily="34" charset="0"/>
              </a:rPr>
              <a:t>Polysilicate</a:t>
            </a:r>
            <a:r>
              <a:rPr lang="en-US" sz="1400" dirty="0">
                <a:solidFill>
                  <a:srgbClr val="000000"/>
                </a:solidFill>
                <a:latin typeface="Verdana" panose="020B0604030504040204" pitchFamily="34" charset="0"/>
              </a:rPr>
              <a:t> market.</a:t>
            </a:r>
          </a:p>
          <a:p>
            <a:r>
              <a:rPr lang="en-US" sz="1400" b="1" dirty="0">
                <a:solidFill>
                  <a:srgbClr val="000000"/>
                </a:solidFill>
                <a:latin typeface="Verdana" panose="020B0604030504040204" pitchFamily="34" charset="0"/>
              </a:rPr>
              <a:t>By Type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Purity&gt;90%</a:t>
            </a:r>
          </a:p>
          <a:p>
            <a:pPr>
              <a:buFont typeface="Arial" panose="020B0604020202020204" pitchFamily="34" charset="0"/>
              <a:buChar char="•"/>
            </a:pPr>
            <a:r>
              <a:rPr lang="en-US" sz="1400" dirty="0">
                <a:solidFill>
                  <a:srgbClr val="000000"/>
                </a:solidFill>
                <a:latin typeface="Verdana" panose="020B0604030504040204" pitchFamily="34" charset="0"/>
              </a:rPr>
              <a:t>Purity&gt;95%</a:t>
            </a:r>
          </a:p>
          <a:p>
            <a:pPr>
              <a:buFont typeface="Arial" panose="020B0604020202020204" pitchFamily="34" charset="0"/>
              <a:buChar char="•"/>
            </a:pPr>
            <a:r>
              <a:rPr lang="en-US" sz="1400" dirty="0">
                <a:solidFill>
                  <a:srgbClr val="000000"/>
                </a:solidFill>
                <a:latin typeface="Verdana" panose="020B0604030504040204" pitchFamily="34" charset="0"/>
              </a:rPr>
              <a:t>Purity&gt;98%   </a:t>
            </a:r>
          </a:p>
          <a:p>
            <a:r>
              <a:rPr lang="en-US" sz="1400" b="1" dirty="0">
                <a:solidFill>
                  <a:srgbClr val="000000"/>
                </a:solidFill>
                <a:latin typeface="Verdana" panose="020B0604030504040204" pitchFamily="34" charset="0"/>
              </a:rPr>
              <a:t>By Distribution Channel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Online Channel</a:t>
            </a:r>
          </a:p>
          <a:p>
            <a:pPr>
              <a:buFont typeface="Arial" panose="020B0604020202020204" pitchFamily="34" charset="0"/>
              <a:buChar char="•"/>
            </a:pPr>
            <a:r>
              <a:rPr lang="en-US" sz="1400" dirty="0">
                <a:solidFill>
                  <a:srgbClr val="000000"/>
                </a:solidFill>
                <a:latin typeface="Verdana" panose="020B0604030504040204" pitchFamily="34" charset="0"/>
              </a:rPr>
              <a:t>Offline Channel</a:t>
            </a:r>
          </a:p>
          <a:p>
            <a:r>
              <a:rPr lang="en-US" sz="1400" b="1" dirty="0">
                <a:solidFill>
                  <a:srgbClr val="000000"/>
                </a:solidFill>
                <a:latin typeface="Verdana" panose="020B0604030504040204" pitchFamily="34" charset="0"/>
              </a:rPr>
              <a:t>By Application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Marine</a:t>
            </a:r>
          </a:p>
          <a:p>
            <a:pPr>
              <a:buFont typeface="Arial" panose="020B0604020202020204" pitchFamily="34" charset="0"/>
              <a:buChar char="•"/>
            </a:pPr>
            <a:r>
              <a:rPr lang="en-US" sz="1400" dirty="0">
                <a:solidFill>
                  <a:srgbClr val="000000"/>
                </a:solidFill>
                <a:latin typeface="Verdana" panose="020B0604030504040204" pitchFamily="34" charset="0"/>
              </a:rPr>
              <a:t>Industrial</a:t>
            </a:r>
          </a:p>
          <a:p>
            <a:pPr>
              <a:buFont typeface="Arial" panose="020B0604020202020204" pitchFamily="34" charset="0"/>
              <a:buChar char="•"/>
            </a:pPr>
            <a:r>
              <a:rPr lang="en-US" sz="1400" dirty="0">
                <a:solidFill>
                  <a:srgbClr val="000000"/>
                </a:solidFill>
                <a:latin typeface="Verdana" panose="020B0604030504040204" pitchFamily="34" charset="0"/>
              </a:rPr>
              <a:t>Construction</a:t>
            </a:r>
          </a:p>
          <a:p>
            <a:pPr>
              <a:buFont typeface="Arial" panose="020B0604020202020204" pitchFamily="34" charset="0"/>
              <a:buChar char="•"/>
            </a:pPr>
            <a:r>
              <a:rPr lang="en-US" sz="1400" dirty="0">
                <a:solidFill>
                  <a:srgbClr val="000000"/>
                </a:solidFill>
                <a:latin typeface="Verdana" panose="020B0604030504040204" pitchFamily="34" charset="0"/>
              </a:rPr>
              <a:t>Others</a:t>
            </a: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Direct Purchase Report: </a:t>
            </a:r>
            <a:r>
              <a:rPr lang="en-US" sz="1400" b="1" dirty="0">
                <a:solidFill>
                  <a:srgbClr val="000000"/>
                </a:solidFill>
                <a:latin typeface="Verdana" panose="020B0604030504040204" pitchFamily="34" charset="0"/>
                <a:hlinkClick r:id="rId2"/>
              </a:rPr>
              <a:t>https://www.marketstatsville.com/buy-now/global-lithium-polysilicate-market?opt=3338&amp;utm_source=Free&amp;utm_medium=VIPIN</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26310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400725" y="752172"/>
            <a:ext cx="11291454" cy="4832092"/>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https://www.marketstatsville.com/table-of-content/global-lithium-polysilicate-market?utm_source=Free&amp;utm_medium=VIPIN</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Lithium </a:t>
            </a:r>
            <a:r>
              <a:rPr lang="en-US" sz="1400" dirty="0" err="1">
                <a:solidFill>
                  <a:srgbClr val="000000"/>
                </a:solidFill>
                <a:latin typeface="Verdana" panose="020B0604030504040204" pitchFamily="34" charset="0"/>
              </a:rPr>
              <a:t>Polysilicate</a:t>
            </a:r>
            <a:r>
              <a:rPr lang="en-US" sz="1400" dirty="0">
                <a:solidFill>
                  <a:srgbClr val="000000"/>
                </a:solidFill>
                <a:latin typeface="Verdana" panose="020B0604030504040204" pitchFamily="34" charset="0"/>
              </a:rPr>
              <a:t> Market</a:t>
            </a:r>
          </a:p>
          <a:p>
            <a:r>
              <a:rPr lang="en-US" sz="1400" dirty="0">
                <a:solidFill>
                  <a:srgbClr val="000000"/>
                </a:solidFill>
                <a:latin typeface="Verdana" panose="020B0604030504040204" pitchFamily="34" charset="0"/>
              </a:rPr>
              <a:t>This section presents comprehensive information regarding various key players in the Lithium </a:t>
            </a:r>
            <a:r>
              <a:rPr lang="en-US" sz="1400" dirty="0" err="1">
                <a:solidFill>
                  <a:srgbClr val="000000"/>
                </a:solidFill>
                <a:latin typeface="Verdana" panose="020B0604030504040204" pitchFamily="34" charset="0"/>
              </a:rPr>
              <a:t>Polysilicate</a:t>
            </a:r>
            <a:r>
              <a:rPr lang="en-US" sz="1400" dirty="0">
                <a:solidFill>
                  <a:srgbClr val="000000"/>
                </a:solidFill>
                <a:latin typeface="Verdana" panose="020B0604030504040204" pitchFamily="34" charset="0"/>
              </a:rPr>
              <a:t>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a:solidFill>
                  <a:srgbClr val="000000"/>
                </a:solidFill>
                <a:latin typeface="Verdana" panose="020B0604030504040204" pitchFamily="34" charset="0"/>
                <a:hlinkClick r:id="rId3"/>
              </a:rPr>
              <a:t>W. R. Grace</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hlinkClick r:id="rId4"/>
              </a:rPr>
              <a:t>Gelest</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hlinkClick r:id="rId5"/>
              </a:rPr>
              <a:t>Hairui</a:t>
            </a:r>
            <a:r>
              <a:rPr lang="en-US" sz="1400" dirty="0">
                <a:solidFill>
                  <a:srgbClr val="000000"/>
                </a:solidFill>
                <a:latin typeface="Verdana" panose="020B0604030504040204" pitchFamily="34" charset="0"/>
                <a:hlinkClick r:id="rId5"/>
              </a:rPr>
              <a:t> Chemical</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a:solidFill>
                  <a:srgbClr val="000000"/>
                </a:solidFill>
                <a:latin typeface="Verdana" panose="020B0604030504040204" pitchFamily="34" charset="0"/>
              </a:rPr>
              <a:t>Jinan Boss Chemical</a:t>
            </a:r>
          </a:p>
          <a:p>
            <a:pPr>
              <a:buFont typeface="Arial" panose="020B0604020202020204" pitchFamily="34" charset="0"/>
              <a:buChar char="•"/>
            </a:pPr>
            <a:r>
              <a:rPr lang="en-US" sz="1400" dirty="0">
                <a:solidFill>
                  <a:srgbClr val="000000"/>
                </a:solidFill>
                <a:latin typeface="Verdana" panose="020B0604030504040204" pitchFamily="34" charset="0"/>
              </a:rPr>
              <a:t>Wuhan Glory</a:t>
            </a:r>
          </a:p>
          <a:p>
            <a:pPr>
              <a:buFont typeface="Arial" panose="020B0604020202020204" pitchFamily="34" charset="0"/>
              <a:buChar char="•"/>
            </a:pPr>
            <a:r>
              <a:rPr lang="en-US" sz="1400" dirty="0">
                <a:solidFill>
                  <a:srgbClr val="000000"/>
                </a:solidFill>
                <a:latin typeface="Verdana" panose="020B0604030504040204" pitchFamily="34" charset="0"/>
              </a:rPr>
              <a:t>Sigma Aldrich</a:t>
            </a:r>
          </a:p>
          <a:p>
            <a:pPr>
              <a:buFont typeface="Arial" panose="020B0604020202020204" pitchFamily="34" charset="0"/>
              <a:buChar char="•"/>
            </a:pPr>
            <a:r>
              <a:rPr lang="en-US" sz="1400" dirty="0">
                <a:solidFill>
                  <a:srgbClr val="000000"/>
                </a:solidFill>
                <a:latin typeface="Verdana" panose="020B0604030504040204" pitchFamily="34" charset="0"/>
              </a:rPr>
              <a:t>Henan </a:t>
            </a:r>
            <a:r>
              <a:rPr lang="en-US" sz="1400" dirty="0" err="1">
                <a:solidFill>
                  <a:srgbClr val="000000"/>
                </a:solidFill>
                <a:latin typeface="Verdana" panose="020B0604030504040204" pitchFamily="34" charset="0"/>
              </a:rPr>
              <a:t>Tianfu</a:t>
            </a:r>
            <a:r>
              <a:rPr lang="en-US" sz="1400" dirty="0">
                <a:solidFill>
                  <a:srgbClr val="000000"/>
                </a:solidFill>
                <a:latin typeface="Verdana" panose="020B0604030504040204" pitchFamily="34" charset="0"/>
              </a:rPr>
              <a:t> Chemical Co., Ltd</a:t>
            </a:r>
          </a:p>
          <a:p>
            <a:pPr>
              <a:buFont typeface="Arial" panose="020B0604020202020204" pitchFamily="34" charset="0"/>
              <a:buChar char="•"/>
            </a:pPr>
            <a:r>
              <a:rPr lang="en-US" sz="1400" dirty="0">
                <a:solidFill>
                  <a:srgbClr val="000000"/>
                </a:solidFill>
                <a:latin typeface="Verdana" panose="020B0604030504040204" pitchFamily="34" charset="0"/>
              </a:rPr>
              <a:t>American Elements.</a:t>
            </a:r>
          </a:p>
          <a:p>
            <a:pPr>
              <a:buFont typeface="Arial" panose="020B0604020202020204" pitchFamily="34" charset="0"/>
              <a:buChar char="•"/>
            </a:pPr>
            <a:r>
              <a:rPr lang="en-US" sz="1400" dirty="0">
                <a:solidFill>
                  <a:srgbClr val="000000"/>
                </a:solidFill>
                <a:latin typeface="Verdana" panose="020B0604030504040204" pitchFamily="34" charset="0"/>
              </a:rPr>
              <a:t>Others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70691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954</Words>
  <Application>Microsoft Office PowerPoint</Application>
  <PresentationFormat>Widescreen</PresentationFormat>
  <Paragraphs>82</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234</cp:revision>
  <dcterms:created xsi:type="dcterms:W3CDTF">2017-04-19T06:29:38Z</dcterms:created>
  <dcterms:modified xsi:type="dcterms:W3CDTF">2024-04-08T06:41:57Z</dcterms:modified>
</cp:coreProperties>
</file>