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12-10-2023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10/12/2023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10/12/2023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irinotecan-market?utm_source=Manjeet+Free+12+oct&amp;utm_medium=Manjeet" TargetMode="External"/><Relationship Id="rId2" Type="http://schemas.openxmlformats.org/officeDocument/2006/relationships/hyperlink" Target="https://www.marketstatsville.com/irinoteca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pancreatic-cancer-treatment-market-valued-at-usd-4-2-billion-by-2025" TargetMode="External"/><Relationship Id="rId2" Type="http://schemas.openxmlformats.org/officeDocument/2006/relationships/hyperlink" Target="https://www.marketstatsville.com/buy-now/irinotecan-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fizer.com/products/product-detail/irinotecan_hydrochloride" TargetMode="External"/><Relationship Id="rId2" Type="http://schemas.openxmlformats.org/officeDocument/2006/relationships/hyperlink" Target="https://www.marketstatsville.com/table-of-content/irinotecan-market" TargetMode="External"/><Relationship Id="rId1" Type="http://schemas.openxmlformats.org/officeDocument/2006/relationships/slideLayout" Target="../slideLayouts/slideLayout7.xml"/><Relationship Id="rId6" Type="http://schemas.openxmlformats.org/officeDocument/2006/relationships/hyperlink" Target="https://www.marketstatsville.com/irinotecan-market" TargetMode="External"/><Relationship Id="rId5" Type="http://schemas.openxmlformats.org/officeDocument/2006/relationships/hyperlink" Target="https://www.actizapharma.com/products/irinotecan-hydrochloride/" TargetMode="External"/><Relationship Id="rId4" Type="http://schemas.openxmlformats.org/officeDocument/2006/relationships/hyperlink" Target="https://www.tevausa.com/our-products/tevagenerics/teva-generics-catalog/vision-product-page/irinotecanhydrochlorideinjection"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t>
            </a:r>
            <a:r>
              <a:rPr lang="en-US" sz="4800" b="1" dirty="0" err="1">
                <a:solidFill>
                  <a:srgbClr val="92D050"/>
                </a:solidFill>
                <a:latin typeface="IBMPlexSans"/>
              </a:rPr>
              <a:t>lrinotecan</a:t>
            </a:r>
            <a:r>
              <a:rPr lang="en-US" sz="4800" b="1" dirty="0">
                <a:solidFill>
                  <a:srgbClr val="92D050"/>
                </a:solidFill>
                <a:latin typeface="IBMPlexSans"/>
              </a:rPr>
              <a:t>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t>
            </a:r>
            <a:r>
              <a:rPr lang="en-US" sz="1600" b="1" i="0" dirty="0" err="1">
                <a:solidFill>
                  <a:srgbClr val="1A1A1B"/>
                </a:solidFill>
                <a:effectLst/>
                <a:latin typeface="IBMPlexSans"/>
              </a:rPr>
              <a:t>lrinotecan</a:t>
            </a:r>
            <a:r>
              <a:rPr lang="en-US" sz="1600" b="1" i="0" dirty="0">
                <a:solidFill>
                  <a:srgbClr val="1A1A1B"/>
                </a:solidFill>
                <a:effectLst/>
                <a:latin typeface="IBMPlexSans"/>
              </a:rPr>
              <a:t>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err="1">
                <a:solidFill>
                  <a:schemeClr val="tx2"/>
                </a:solidFill>
                <a:effectLst/>
              </a:rPr>
              <a:t>lrinotecan</a:t>
            </a:r>
            <a:r>
              <a:rPr lang="en-US" sz="2400" i="0" dirty="0">
                <a:solidFill>
                  <a:schemeClr val="tx2"/>
                </a:solidFill>
                <a:effectLst/>
              </a:rPr>
              <a:t>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039615"/>
            <a:ext cx="11624044" cy="5355312"/>
          </a:xfrm>
          <a:prstGeom prst="rect">
            <a:avLst/>
          </a:prstGeom>
          <a:noFill/>
        </p:spPr>
        <p:txBody>
          <a:bodyPr wrap="square">
            <a:spAutoFit/>
          </a:bodyPr>
          <a:lstStyle/>
          <a:p>
            <a:pPr algn="l"/>
            <a:r>
              <a:rPr lang="en-US" b="0" i="0" dirty="0" err="1">
                <a:solidFill>
                  <a:srgbClr val="222222"/>
                </a:solidFill>
                <a:effectLst/>
                <a:latin typeface="Verdana" panose="020B0604030504040204" pitchFamily="34" charset="0"/>
              </a:rPr>
              <a:t>lrinotecan</a:t>
            </a:r>
            <a:r>
              <a:rPr lang="en-US" b="0" i="0" dirty="0">
                <a:solidFill>
                  <a:srgbClr val="222222"/>
                </a:solidFill>
                <a:effectLst/>
                <a:latin typeface="Verdana" panose="020B0604030504040204" pitchFamily="34" charset="0"/>
              </a:rPr>
              <a:t> Market by Vehicle Type (Irinotecan Hydrochloride Injection 40mg, Irinotecan Hydrochloride Injection 100mg, Others), by Distribution Channel (Hospital Pharmacies, Retail Pharmacies, Online Pharmacies), by Application, by End-Users, and by Region – Global Share and Forecast to 2033</a:t>
            </a:r>
          </a:p>
          <a:p>
            <a:pPr algn="l"/>
            <a:endParaRPr lang="en-US" b="0" i="0" dirty="0">
              <a:solidFill>
                <a:srgbClr val="000000"/>
              </a:solidFill>
              <a:effectLst/>
              <a:latin typeface="Verdana" panose="020B0604030504040204" pitchFamily="34" charset="0"/>
            </a:endParaRPr>
          </a:p>
          <a:p>
            <a:pPr algn="l" fontAlgn="base"/>
            <a:r>
              <a:rPr lang="en-US" b="0" i="0" dirty="0">
                <a:solidFill>
                  <a:srgbClr val="5E5E5E"/>
                </a:solidFill>
                <a:effectLst/>
                <a:latin typeface="Poppins" panose="00000500000000000000" pitchFamily="2" charset="0"/>
              </a:rPr>
              <a:t>According to the Market Statsville Group (MSG), the </a:t>
            </a:r>
            <a:r>
              <a:rPr lang="en-US" b="0" i="0" u="none" strike="noStrike" dirty="0">
                <a:solidFill>
                  <a:srgbClr val="EF4D1C"/>
                </a:solidFill>
                <a:effectLst/>
                <a:latin typeface="Verdana" panose="020B0604030504040204" pitchFamily="34" charset="0"/>
                <a:hlinkClick r:id="rId2"/>
              </a:rPr>
              <a:t>Global </a:t>
            </a:r>
            <a:r>
              <a:rPr lang="en-US" b="0" i="0" u="none" strike="noStrike" dirty="0" err="1">
                <a:solidFill>
                  <a:srgbClr val="EF4D1C"/>
                </a:solidFill>
                <a:effectLst/>
                <a:latin typeface="Verdana" panose="020B0604030504040204" pitchFamily="34" charset="0"/>
                <a:hlinkClick r:id="rId2"/>
              </a:rPr>
              <a:t>lrinotecan</a:t>
            </a:r>
            <a:r>
              <a:rPr lang="en-US" b="0" i="0" u="none" strike="noStrike" dirty="0">
                <a:solidFill>
                  <a:srgbClr val="EF4D1C"/>
                </a:solidFill>
                <a:effectLst/>
                <a:latin typeface="Verdana" panose="020B0604030504040204" pitchFamily="34" charset="0"/>
                <a:hlinkClick r:id="rId2"/>
              </a:rPr>
              <a:t> Market</a:t>
            </a:r>
            <a:r>
              <a:rPr lang="en-US" b="1" i="0" dirty="0">
                <a:solidFill>
                  <a:srgbClr val="5E5E5E"/>
                </a:solidFill>
                <a:effectLst/>
                <a:latin typeface="Verdana" panose="020B0604030504040204" pitchFamily="34" charset="0"/>
              </a:rPr>
              <a:t> </a:t>
            </a:r>
            <a:r>
              <a:rPr lang="en-US" b="0" i="0" dirty="0">
                <a:solidFill>
                  <a:srgbClr val="5E5E5E"/>
                </a:solidFill>
                <a:effectLst/>
                <a:latin typeface="Poppins" panose="00000500000000000000" pitchFamily="2" charset="0"/>
              </a:rPr>
              <a:t>size is expected to grow at a </a:t>
            </a:r>
            <a:r>
              <a:rPr lang="en-US" b="1" i="0" dirty="0">
                <a:solidFill>
                  <a:srgbClr val="5E5E5E"/>
                </a:solidFill>
                <a:effectLst/>
                <a:latin typeface="Verdana" panose="020B0604030504040204" pitchFamily="34" charset="0"/>
              </a:rPr>
              <a:t>CAGR of 6.1%</a:t>
            </a:r>
            <a:r>
              <a:rPr lang="en-US" b="0" i="0" dirty="0">
                <a:solidFill>
                  <a:srgbClr val="5E5E5E"/>
                </a:solidFill>
                <a:effectLst/>
                <a:latin typeface="Poppins" panose="00000500000000000000" pitchFamily="2" charset="0"/>
              </a:rPr>
              <a:t> from 2023 to 2033. </a:t>
            </a:r>
          </a:p>
          <a:p>
            <a:pPr algn="l" fontAlgn="base"/>
            <a:endParaRPr lang="en-US" b="0" i="0" dirty="0">
              <a:solidFill>
                <a:srgbClr val="5E5E5E"/>
              </a:solidFill>
              <a:effectLst/>
              <a:latin typeface="Poppins" panose="00000500000000000000" pitchFamily="2" charset="0"/>
            </a:endParaRP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https://www.marketstatsville.com/request-sample/irinotecan-market?utm_source=Manjeet+Free+12+oct&amp;utm_medium=Manjeet</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462BEF-7E72-3E63-3137-EB7842D1DA4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1A8E14B-B37A-C3FE-F9DF-437D9B52C2DA}"/>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18E3A786-2280-7B43-B161-DA337C1495E2}"/>
              </a:ext>
            </a:extLst>
          </p:cNvPr>
          <p:cNvSpPr txBox="1"/>
          <p:nvPr/>
        </p:nvSpPr>
        <p:spPr>
          <a:xfrm>
            <a:off x="370449" y="608826"/>
            <a:ext cx="11451101" cy="5909310"/>
          </a:xfrm>
          <a:prstGeom prst="rect">
            <a:avLst/>
          </a:prstGeom>
          <a:noFill/>
        </p:spPr>
        <p:txBody>
          <a:bodyPr wrap="square">
            <a:spAutoFit/>
          </a:bodyPr>
          <a:lstStyle/>
          <a:p>
            <a:pPr algn="l" fontAlgn="base"/>
            <a:r>
              <a:rPr lang="en-IN" b="1" i="0" dirty="0">
                <a:solidFill>
                  <a:srgbClr val="5E5E5E"/>
                </a:solidFill>
                <a:effectLst/>
                <a:latin typeface="Verdana" panose="020B0604030504040204" pitchFamily="34" charset="0"/>
              </a:rPr>
              <a:t>Direct Purchase Report:  </a:t>
            </a:r>
            <a:r>
              <a:rPr lang="en-IN" b="1" i="0" u="none" strike="noStrike" dirty="0">
                <a:solidFill>
                  <a:srgbClr val="EF4D1C"/>
                </a:solidFill>
                <a:effectLst/>
                <a:latin typeface="Verdana" panose="020B0604030504040204" pitchFamily="34" charset="0"/>
                <a:hlinkClick r:id="rId2"/>
              </a:rPr>
              <a:t>https://www.marketstatsville.com/buy-now/irinotecan-market?opt=3338</a:t>
            </a:r>
            <a:r>
              <a:rPr lang="en-IN" b="1" i="0" dirty="0">
                <a:solidFill>
                  <a:srgbClr val="5E5E5E"/>
                </a:solidFill>
                <a:effectLst/>
                <a:latin typeface="Verdana" panose="020B0604030504040204" pitchFamily="34" charset="0"/>
              </a:rPr>
              <a:t> </a:t>
            </a:r>
          </a:p>
          <a:p>
            <a:pPr algn="l" fontAlgn="base"/>
            <a:endParaRPr lang="en-IN" b="0" i="0" dirty="0">
              <a:solidFill>
                <a:srgbClr val="5E5E5E"/>
              </a:solidFill>
              <a:effectLst/>
              <a:latin typeface="Verdana" panose="020B0604030504040204" pitchFamily="34" charset="0"/>
            </a:endParaRPr>
          </a:p>
          <a:p>
            <a:pPr algn="l" fontAlgn="base"/>
            <a:r>
              <a:rPr lang="en-IN" b="0" i="0" u="none" strike="noStrike" dirty="0">
                <a:solidFill>
                  <a:srgbClr val="1C1C1C"/>
                </a:solidFill>
                <a:effectLst/>
                <a:latin typeface="Verdana" panose="020B0604030504040204" pitchFamily="34" charset="0"/>
              </a:rPr>
              <a:t>Scope of the Global </a:t>
            </a:r>
            <a:r>
              <a:rPr lang="en-IN" b="0" i="0" u="none" strike="noStrike" dirty="0" err="1">
                <a:solidFill>
                  <a:srgbClr val="1C1C1C"/>
                </a:solidFill>
                <a:effectLst/>
                <a:latin typeface="Verdana" panose="020B0604030504040204" pitchFamily="34" charset="0"/>
              </a:rPr>
              <a:t>Lrinotecan</a:t>
            </a:r>
            <a:r>
              <a:rPr lang="en-IN" b="0" i="0" u="none" strike="noStrike" dirty="0">
                <a:solidFill>
                  <a:srgbClr val="1C1C1C"/>
                </a:solidFill>
                <a:effectLst/>
                <a:latin typeface="Verdana" panose="020B0604030504040204" pitchFamily="34" charset="0"/>
              </a:rPr>
              <a:t> Market</a:t>
            </a:r>
          </a:p>
          <a:p>
            <a:pPr algn="l" fontAlgn="base"/>
            <a:endParaRPr lang="en-IN" b="1" i="0" dirty="0">
              <a:solidFill>
                <a:srgbClr val="1C1C1C"/>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Irinotecan Hydrochloride Injection 40mg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Irinotecan Hydrochloride Injection 100mg</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Other</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Distribution Channel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Hospital Pharmacies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Retail Pharmacies</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Online Pharmacies</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Colon Cancer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Rectal Cancer</a:t>
            </a:r>
          </a:p>
          <a:p>
            <a:pPr algn="l" fontAlgn="base">
              <a:buFont typeface="Arial" panose="020B0604020202020204" pitchFamily="34" charset="0"/>
              <a:buChar char="•"/>
            </a:pPr>
            <a:r>
              <a:rPr lang="en-IN" b="0" i="0" u="none" strike="noStrike" dirty="0">
                <a:solidFill>
                  <a:srgbClr val="EF4D1C"/>
                </a:solidFill>
                <a:effectLst/>
                <a:latin typeface="Verdana" panose="020B0604030504040204" pitchFamily="34" charset="0"/>
                <a:hlinkClick r:id="rId3"/>
              </a:rPr>
              <a:t>Pancreatic Cancer</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Stomach Cancer</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Lung Cancer</a:t>
            </a:r>
            <a:endParaRPr lang="en-IN" dirty="0"/>
          </a:p>
        </p:txBody>
      </p:sp>
    </p:spTree>
    <p:extLst>
      <p:ext uri="{BB962C8B-B14F-4D97-AF65-F5344CB8AC3E}">
        <p14:creationId xmlns:p14="http://schemas.microsoft.com/office/powerpoint/2010/main" val="622548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4C1653-2369-E9DE-DE6F-A475B885A0DC}"/>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24797BE-CBE3-B266-2D37-7EE2C1CE456F}"/>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9FD681E5-4E4B-965F-0A08-4847E00A90E8}"/>
              </a:ext>
            </a:extLst>
          </p:cNvPr>
          <p:cNvSpPr txBox="1"/>
          <p:nvPr/>
        </p:nvSpPr>
        <p:spPr>
          <a:xfrm>
            <a:off x="286043" y="348905"/>
            <a:ext cx="11619914" cy="6186309"/>
          </a:xfrm>
          <a:prstGeom prst="rect">
            <a:avLst/>
          </a:prstGeom>
          <a:noFill/>
        </p:spPr>
        <p:txBody>
          <a:bodyPr wrap="square">
            <a:spAutoFit/>
          </a:bodyPr>
          <a:lstStyle/>
          <a:p>
            <a:pPr algn="l" fontAlgn="base"/>
            <a:r>
              <a:rPr lang="en-US" b="1" i="0" dirty="0">
                <a:solidFill>
                  <a:srgbClr val="1C1C1C"/>
                </a:solidFill>
                <a:effectLst/>
                <a:latin typeface="Verdana" panose="020B0604030504040204" pitchFamily="34" charset="0"/>
              </a:rPr>
              <a:t>By End User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Hospitals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Cancer Research Centers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Clinics</a:t>
            </a:r>
          </a:p>
          <a:p>
            <a:pPr algn="l" fontAlgn="base"/>
            <a:br>
              <a:rPr lang="en-US" dirty="0"/>
            </a:b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https://www.marketstatsville.com/table-of-content/irinotecan-market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a:t>
            </a:r>
            <a:r>
              <a:rPr lang="en-US" b="1" i="0" dirty="0" err="1">
                <a:solidFill>
                  <a:srgbClr val="1C1C1C"/>
                </a:solidFill>
                <a:effectLst/>
                <a:latin typeface="Verdana" panose="020B0604030504040204" pitchFamily="34" charset="0"/>
              </a:rPr>
              <a:t>Lrinotecan</a:t>
            </a:r>
            <a:r>
              <a:rPr lang="en-US" b="1" i="0" dirty="0">
                <a:solidFill>
                  <a:srgbClr val="1C1C1C"/>
                </a:solidFill>
                <a:effectLst/>
                <a:latin typeface="Verdana" panose="020B0604030504040204" pitchFamily="34" charset="0"/>
              </a:rPr>
              <a:t> market are:</a:t>
            </a: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3"/>
              </a:rPr>
              <a:t>Pfizer</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a:solidFill>
                  <a:srgbClr val="EF4D1C"/>
                </a:solidFill>
                <a:effectLst/>
                <a:latin typeface="Verdana" panose="020B0604030504040204" pitchFamily="34" charset="0"/>
                <a:hlinkClick r:id="rId4"/>
              </a:rPr>
              <a:t>Teva</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u="none" strike="noStrike" dirty="0" err="1">
                <a:solidFill>
                  <a:srgbClr val="EF4D1C"/>
                </a:solidFill>
                <a:effectLst/>
                <a:latin typeface="Verdana" panose="020B0604030504040204" pitchFamily="34" charset="0"/>
                <a:hlinkClick r:id="rId5"/>
              </a:rPr>
              <a:t>Actiza</a:t>
            </a:r>
            <a:r>
              <a:rPr lang="en-US" b="0" i="0" u="none" strike="noStrike" dirty="0">
                <a:solidFill>
                  <a:srgbClr val="EF4D1C"/>
                </a:solidFill>
                <a:effectLst/>
                <a:latin typeface="Verdana" panose="020B0604030504040204" pitchFamily="34" charset="0"/>
                <a:hlinkClick r:id="rId5"/>
              </a:rPr>
              <a:t> Pharmaceutical</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Getwell</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Taj Pharma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Cipla</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Salius</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Dr. Reddy's Laboratories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Sun Pharmaceutical Industries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Cipla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Accord Healthcare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6"/>
              </a:rPr>
              <a:t>https://www.marketstatsville.com/irinotecan-market</a:t>
            </a:r>
            <a:endParaRPr lang="en-IN" dirty="0"/>
          </a:p>
        </p:txBody>
      </p:sp>
    </p:spTree>
    <p:extLst>
      <p:ext uri="{BB962C8B-B14F-4D97-AF65-F5344CB8AC3E}">
        <p14:creationId xmlns:p14="http://schemas.microsoft.com/office/powerpoint/2010/main" val="3829594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5605</TotalTime>
  <Words>1340</Words>
  <Application>Microsoft Office PowerPoint</Application>
  <PresentationFormat>Widescreen</PresentationFormat>
  <Paragraphs>83</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520</cp:revision>
  <dcterms:created xsi:type="dcterms:W3CDTF">2017-04-19T06:29:38Z</dcterms:created>
  <dcterms:modified xsi:type="dcterms:W3CDTF">2023-10-12T13:23:21Z</dcterms:modified>
</cp:coreProperties>
</file>