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29-09-2023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irinotecan-market" TargetMode="External"/><Relationship Id="rId2" Type="http://schemas.openxmlformats.org/officeDocument/2006/relationships/hyperlink" Target="https://www.marketstatsville.com/irinotecan-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pancreatic-cancer-treatment-market-valued-at-usd-4-2-billion-by-2025" TargetMode="External"/><Relationship Id="rId2" Type="http://schemas.openxmlformats.org/officeDocument/2006/relationships/hyperlink" Target="https://www.marketstatsville.com/buy-now/irinotecan-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pfizer.com/products/product-detail/irinotecan_hydrochloride" TargetMode="External"/><Relationship Id="rId2" Type="http://schemas.openxmlformats.org/officeDocument/2006/relationships/hyperlink" Target="https://www.marketstatsville.com/table-of-content/irinotecan-market" TargetMode="External"/><Relationship Id="rId1" Type="http://schemas.openxmlformats.org/officeDocument/2006/relationships/slideLayout" Target="../slideLayouts/slideLayout7.xml"/><Relationship Id="rId6" Type="http://schemas.openxmlformats.org/officeDocument/2006/relationships/hyperlink" Target="https://www.marketstatsville.com/irinotecan-market" TargetMode="External"/><Relationship Id="rId5" Type="http://schemas.openxmlformats.org/officeDocument/2006/relationships/hyperlink" Target="https://www.actizapharma.com/products/irinotecan-hydrochloride/" TargetMode="External"/><Relationship Id="rId4" Type="http://schemas.openxmlformats.org/officeDocument/2006/relationships/hyperlink" Target="https://www.tevausa.com/our-products/tevagenerics/teva-generics-catalog/vision-product-page/irinotecanhydrochlorideinjectio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t>
            </a:r>
            <a:r>
              <a:rPr lang="en-US" sz="4800" b="1" dirty="0" err="1">
                <a:solidFill>
                  <a:srgbClr val="92D050"/>
                </a:solidFill>
                <a:latin typeface="IBMPlexSans"/>
              </a:rPr>
              <a:t>lrinotecan</a:t>
            </a:r>
            <a:r>
              <a:rPr lang="en-US" sz="4800" b="1" dirty="0">
                <a:solidFill>
                  <a:srgbClr val="92D050"/>
                </a:solidFill>
                <a:latin typeface="IBMPlexSans"/>
              </a:rPr>
              <a: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i="0" dirty="0" err="1">
                <a:solidFill>
                  <a:srgbClr val="1A1A1B"/>
                </a:solidFill>
                <a:effectLst/>
                <a:latin typeface="IBMPlexSans"/>
              </a:rPr>
              <a:t>lrinotecan</a:t>
            </a:r>
            <a:r>
              <a:rPr lang="en-US" sz="1600" b="1" i="0" dirty="0">
                <a:solidFill>
                  <a:srgbClr val="1A1A1B"/>
                </a:solidFill>
                <a:effectLst/>
                <a:latin typeface="IBMPlexSans"/>
              </a:rPr>
              <a: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err="1">
                <a:solidFill>
                  <a:schemeClr val="tx2"/>
                </a:solidFill>
                <a:effectLst/>
              </a:rPr>
              <a:t>lrinotecan</a:t>
            </a:r>
            <a:r>
              <a:rPr lang="en-US" sz="2400" i="0" dirty="0">
                <a:solidFill>
                  <a:schemeClr val="tx2"/>
                </a:solidFill>
                <a:effectLst/>
              </a:rPr>
              <a: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err="1">
                <a:solidFill>
                  <a:srgbClr val="222222"/>
                </a:solidFill>
                <a:effectLst/>
                <a:latin typeface="Verdana" panose="020B0604030504040204" pitchFamily="34" charset="0"/>
              </a:rPr>
              <a:t>lrinotecan</a:t>
            </a:r>
            <a:r>
              <a:rPr lang="en-US" b="0" i="0" dirty="0">
                <a:solidFill>
                  <a:srgbClr val="222222"/>
                </a:solidFill>
                <a:effectLst/>
                <a:latin typeface="Verdana" panose="020B0604030504040204" pitchFamily="34" charset="0"/>
              </a:rPr>
              <a:t> Market by Vehicle Type (Irinotecan Hydrochloride Injection 40mg, Irinotecan Hydrochloride Injection 100mg, Others), by Distribution Channel (Hospital Pharmacies, Retail Pharmacies, Online Pharmacies), by Application, by End-Users, and by Region – Global Share and Forecast to 2033</a:t>
            </a:r>
          </a:p>
          <a:p>
            <a:pPr algn="l"/>
            <a:endParaRPr lang="en-US" b="0" i="0" dirty="0">
              <a:solidFill>
                <a:srgbClr val="5E5E5E"/>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a:t>
            </a:r>
            <a:r>
              <a:rPr lang="en-US" b="0" i="0" dirty="0" err="1">
                <a:solidFill>
                  <a:srgbClr val="000000"/>
                </a:solidFill>
                <a:effectLst/>
                <a:latin typeface="Verdana" panose="020B0604030504040204" pitchFamily="34" charset="0"/>
                <a:hlinkClick r:id="rId2"/>
              </a:rPr>
              <a:t>lrinotecan</a:t>
            </a:r>
            <a:r>
              <a:rPr lang="en-US" b="0" i="0" dirty="0">
                <a:solidFill>
                  <a:srgbClr val="000000"/>
                </a:solidFill>
                <a:effectLst/>
                <a:latin typeface="Verdana" panose="020B0604030504040204" pitchFamily="34" charset="0"/>
                <a:hlinkClick r:id="rId2"/>
              </a:rPr>
              <a:t>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at a </a:t>
            </a:r>
            <a:r>
              <a:rPr lang="en-US" b="1" i="0" dirty="0">
                <a:solidFill>
                  <a:srgbClr val="000000"/>
                </a:solidFill>
                <a:effectLst/>
                <a:latin typeface="Verdana" panose="020B0604030504040204" pitchFamily="34" charset="0"/>
              </a:rPr>
              <a:t>CAGR of 6.1%</a:t>
            </a:r>
            <a:r>
              <a:rPr lang="en-US" b="0" i="0" dirty="0">
                <a:solidFill>
                  <a:srgbClr val="000000"/>
                </a:solidFill>
                <a:effectLst/>
                <a:latin typeface="Verdana" panose="020B0604030504040204" pitchFamily="34" charset="0"/>
              </a:rPr>
              <a:t> from 2023 to 2033. </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https://www.marketstatsville.com/request-sample/irinotecan-market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9BA28E-2E92-B873-0857-68294914BB9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A319B1B-3606-23AE-BE1A-F5BE24707701}"/>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325A81D-D5C1-76A2-B621-6A207F4A7620}"/>
              </a:ext>
            </a:extLst>
          </p:cNvPr>
          <p:cNvSpPr txBox="1"/>
          <p:nvPr/>
        </p:nvSpPr>
        <p:spPr>
          <a:xfrm>
            <a:off x="342313" y="751344"/>
            <a:ext cx="11507373" cy="5909310"/>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https://www.marketstatsville.com/buy-now/irinotecan-market?opt=3338</a:t>
            </a:r>
            <a:r>
              <a:rPr lang="en-IN" b="1" i="0" dirty="0">
                <a:solidFill>
                  <a:srgbClr val="000000"/>
                </a:solidFill>
                <a:effectLst/>
                <a:latin typeface="Verdana" panose="020B0604030504040204" pitchFamily="34" charset="0"/>
              </a:rPr>
              <a:t> </a:t>
            </a:r>
            <a:endParaRPr lang="en-IN" b="1" dirty="0">
              <a:solidFill>
                <a:srgbClr val="000000"/>
              </a:solidFill>
              <a:latin typeface="Verdana" panose="020B0604030504040204" pitchFamily="34" charset="0"/>
            </a:endParaRP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a:t>
            </a:r>
            <a:r>
              <a:rPr lang="en-IN" b="1" i="0" dirty="0" err="1">
                <a:solidFill>
                  <a:srgbClr val="000000"/>
                </a:solidFill>
                <a:effectLst/>
                <a:latin typeface="Verdana" panose="020B0604030504040204" pitchFamily="34" charset="0"/>
              </a:rPr>
              <a:t>Lrinotecan</a:t>
            </a:r>
            <a:r>
              <a:rPr lang="en-IN" b="1" i="0" dirty="0">
                <a:solidFill>
                  <a:srgbClr val="000000"/>
                </a:solidFill>
                <a:effectLst/>
                <a:latin typeface="Verdana" panose="020B0604030504040204" pitchFamily="34" charset="0"/>
              </a:rPr>
              <a:t> Market</a:t>
            </a:r>
          </a:p>
          <a:p>
            <a:pPr algn="l"/>
            <a:endParaRPr lang="en-IN" b="1"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Irinotecan Hydrochloride Injection 40mg</a:t>
            </a:r>
          </a:p>
          <a:p>
            <a:pPr algn="l">
              <a:buFont typeface="Arial" panose="020B0604020202020204" pitchFamily="34" charset="0"/>
              <a:buChar char="•"/>
            </a:pPr>
            <a:r>
              <a:rPr lang="en-IN" b="0" i="0" dirty="0">
                <a:solidFill>
                  <a:srgbClr val="000000"/>
                </a:solidFill>
                <a:effectLst/>
                <a:latin typeface="Verdana" panose="020B0604030504040204" pitchFamily="34" charset="0"/>
              </a:rPr>
              <a:t>Irinotecan Hydrochloride Injection 100mg</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Distribution Channel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Hospital Pharmacies</a:t>
            </a:r>
          </a:p>
          <a:p>
            <a:pPr algn="l">
              <a:buFont typeface="Arial" panose="020B0604020202020204" pitchFamily="34" charset="0"/>
              <a:buChar char="•"/>
            </a:pPr>
            <a:r>
              <a:rPr lang="en-IN" b="0" i="0" dirty="0">
                <a:solidFill>
                  <a:srgbClr val="000000"/>
                </a:solidFill>
                <a:effectLst/>
                <a:latin typeface="Verdana" panose="020B0604030504040204" pitchFamily="34" charset="0"/>
              </a:rPr>
              <a:t>Retail Pharmacies</a:t>
            </a:r>
          </a:p>
          <a:p>
            <a:pPr algn="l">
              <a:buFont typeface="Arial" panose="020B0604020202020204" pitchFamily="34" charset="0"/>
              <a:buChar char="•"/>
            </a:pPr>
            <a:r>
              <a:rPr lang="en-IN" b="0" i="0" dirty="0">
                <a:solidFill>
                  <a:srgbClr val="000000"/>
                </a:solidFill>
                <a:effectLst/>
                <a:latin typeface="Verdana" panose="020B0604030504040204" pitchFamily="34" charset="0"/>
              </a:rPr>
              <a:t>Online Pharmacies</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Colon Cancer</a:t>
            </a:r>
          </a:p>
          <a:p>
            <a:pPr algn="l">
              <a:buFont typeface="Arial" panose="020B0604020202020204" pitchFamily="34" charset="0"/>
              <a:buChar char="•"/>
            </a:pPr>
            <a:r>
              <a:rPr lang="en-IN" b="0" i="0" dirty="0">
                <a:solidFill>
                  <a:srgbClr val="000000"/>
                </a:solidFill>
                <a:effectLst/>
                <a:latin typeface="Verdana" panose="020B0604030504040204" pitchFamily="34" charset="0"/>
              </a:rPr>
              <a:t>Rectal Cancer</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3"/>
              </a:rPr>
              <a:t>Pancreatic Cancer</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Stomach Cancer</a:t>
            </a:r>
          </a:p>
          <a:p>
            <a:pPr algn="l">
              <a:buFont typeface="Arial" panose="020B0604020202020204" pitchFamily="34" charset="0"/>
              <a:buChar char="•"/>
            </a:pPr>
            <a:r>
              <a:rPr lang="en-IN" b="0" i="0" dirty="0">
                <a:solidFill>
                  <a:srgbClr val="000000"/>
                </a:solidFill>
                <a:effectLst/>
                <a:latin typeface="Verdana" panose="020B0604030504040204" pitchFamily="34" charset="0"/>
              </a:rPr>
              <a:t>Lung Cancer</a:t>
            </a:r>
            <a:endParaRPr lang="en-IN" dirty="0"/>
          </a:p>
        </p:txBody>
      </p:sp>
    </p:spTree>
    <p:extLst>
      <p:ext uri="{BB962C8B-B14F-4D97-AF65-F5344CB8AC3E}">
        <p14:creationId xmlns:p14="http://schemas.microsoft.com/office/powerpoint/2010/main" val="3386694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BF4E91-377C-07FE-87E3-7E46D19C8672}"/>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F6A7E9B-9DED-C57B-7E31-5207D201FB64}"/>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EC8A8B88-E6F3-2111-F599-EFCB8A812075}"/>
              </a:ext>
            </a:extLst>
          </p:cNvPr>
          <p:cNvSpPr txBox="1"/>
          <p:nvPr/>
        </p:nvSpPr>
        <p:spPr>
          <a:xfrm>
            <a:off x="321212" y="278566"/>
            <a:ext cx="11549576" cy="6186309"/>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End User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Hospitals</a:t>
            </a:r>
          </a:p>
          <a:p>
            <a:pPr algn="l">
              <a:buFont typeface="Arial" panose="020B0604020202020204" pitchFamily="34" charset="0"/>
              <a:buChar char="•"/>
            </a:pPr>
            <a:r>
              <a:rPr lang="en-US" b="0" i="0" dirty="0">
                <a:solidFill>
                  <a:srgbClr val="000000"/>
                </a:solidFill>
                <a:effectLst/>
                <a:latin typeface="Verdana" panose="020B0604030504040204" pitchFamily="34" charset="0"/>
              </a:rPr>
              <a:t>Cancer Research Centers</a:t>
            </a:r>
          </a:p>
          <a:p>
            <a:pPr algn="l">
              <a:buFont typeface="Arial" panose="020B0604020202020204" pitchFamily="34" charset="0"/>
              <a:buChar char="•"/>
            </a:pPr>
            <a:r>
              <a:rPr lang="en-US" b="0" i="0" dirty="0">
                <a:solidFill>
                  <a:srgbClr val="000000"/>
                </a:solidFill>
                <a:effectLst/>
                <a:latin typeface="Verdana" panose="020B0604030504040204" pitchFamily="34" charset="0"/>
              </a:rPr>
              <a:t>Clinics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https://www.marketstatsville.com/table-of-content/irinotecan-market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a:t>
            </a:r>
            <a:r>
              <a:rPr lang="en-US" b="1" i="0" dirty="0" err="1">
                <a:solidFill>
                  <a:srgbClr val="000000"/>
                </a:solidFill>
                <a:effectLst/>
                <a:latin typeface="Verdana" panose="020B0604030504040204" pitchFamily="34" charset="0"/>
              </a:rPr>
              <a:t>Lrinotecan</a:t>
            </a:r>
            <a:r>
              <a:rPr lang="en-US" b="1" i="0" dirty="0">
                <a:solidFill>
                  <a:srgbClr val="000000"/>
                </a:solidFill>
                <a:effectLst/>
                <a:latin typeface="Verdana" panose="020B0604030504040204" pitchFamily="34" charset="0"/>
              </a:rPr>
              <a:t> market are:</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Pfizer</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Teva</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hlinkClick r:id="rId5"/>
              </a:rPr>
              <a:t>Actiza</a:t>
            </a:r>
            <a:r>
              <a:rPr lang="en-US" b="0" i="0" dirty="0">
                <a:solidFill>
                  <a:srgbClr val="000000"/>
                </a:solidFill>
                <a:effectLst/>
                <a:latin typeface="Verdana" panose="020B0604030504040204" pitchFamily="34" charset="0"/>
                <a:hlinkClick r:id="rId5"/>
              </a:rPr>
              <a:t> Pharmaceutical</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Getwell</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Taj Pharma</a:t>
            </a:r>
          </a:p>
          <a:p>
            <a:pPr algn="l">
              <a:buFont typeface="Arial" panose="020B0604020202020204" pitchFamily="34" charset="0"/>
              <a:buChar char="•"/>
            </a:pPr>
            <a:r>
              <a:rPr lang="en-US" b="0" i="0" dirty="0">
                <a:solidFill>
                  <a:srgbClr val="000000"/>
                </a:solidFill>
                <a:effectLst/>
                <a:latin typeface="Verdana" panose="020B0604030504040204" pitchFamily="34" charset="0"/>
              </a:rPr>
              <a:t>Cipla</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Salius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Dr. Reddy's Laboratories</a:t>
            </a:r>
          </a:p>
          <a:p>
            <a:pPr algn="l">
              <a:buFont typeface="Arial" panose="020B0604020202020204" pitchFamily="34" charset="0"/>
              <a:buChar char="•"/>
            </a:pPr>
            <a:r>
              <a:rPr lang="en-US" b="0" i="0" dirty="0">
                <a:solidFill>
                  <a:srgbClr val="000000"/>
                </a:solidFill>
                <a:effectLst/>
                <a:latin typeface="Verdana" panose="020B0604030504040204" pitchFamily="34" charset="0"/>
              </a:rPr>
              <a:t>Sun Pharmaceutical Industries Ltd.</a:t>
            </a:r>
          </a:p>
          <a:p>
            <a:pPr algn="l">
              <a:buFont typeface="Arial" panose="020B0604020202020204" pitchFamily="34" charset="0"/>
              <a:buChar char="•"/>
            </a:pPr>
            <a:r>
              <a:rPr lang="en-US" b="0" i="0" dirty="0">
                <a:solidFill>
                  <a:srgbClr val="000000"/>
                </a:solidFill>
                <a:effectLst/>
                <a:latin typeface="Verdana" panose="020B0604030504040204" pitchFamily="34" charset="0"/>
              </a:rPr>
              <a:t>Cipla Ltd.</a:t>
            </a:r>
          </a:p>
          <a:p>
            <a:pPr algn="l">
              <a:buFont typeface="Arial" panose="020B0604020202020204" pitchFamily="34" charset="0"/>
              <a:buChar char="•"/>
            </a:pPr>
            <a:r>
              <a:rPr lang="en-US" b="0" i="0" dirty="0">
                <a:solidFill>
                  <a:srgbClr val="000000"/>
                </a:solidFill>
                <a:effectLst/>
                <a:latin typeface="Verdana" panose="020B0604030504040204" pitchFamily="34" charset="0"/>
              </a:rPr>
              <a:t>Accord Healthcare</a:t>
            </a:r>
          </a:p>
          <a:p>
            <a:pPr algn="l">
              <a:buFont typeface="Arial" panose="020B0604020202020204" pitchFamily="34" charset="0"/>
              <a:buChar char="•"/>
            </a:pPr>
            <a:r>
              <a:rPr lang="en-US" b="0" i="0" dirty="0">
                <a:solidFill>
                  <a:srgbClr val="000000"/>
                </a:solidFill>
                <a:effectLst/>
                <a:latin typeface="Verdana" panose="020B0604030504040204" pitchFamily="34" charset="0"/>
              </a:rPr>
              <a:t>Mylan Pharmaceuticals</a:t>
            </a: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6"/>
              </a:rPr>
              <a:t>https://www.marketstatsville.com/irinotecan-market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221485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5511</TotalTime>
  <Words>1323</Words>
  <Application>Microsoft Office PowerPoint</Application>
  <PresentationFormat>Widescreen</PresentationFormat>
  <Paragraphs>82</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497</cp:revision>
  <dcterms:created xsi:type="dcterms:W3CDTF">2017-04-19T06:29:38Z</dcterms:created>
  <dcterms:modified xsi:type="dcterms:W3CDTF">2023-09-29T11:37:25Z</dcterms:modified>
</cp:coreProperties>
</file>