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arketing-automation-software-market?utm_source=Manjeet+Free+17+Nov&amp;utm_medium=Manjeet" TargetMode="External"/><Relationship Id="rId2" Type="http://schemas.openxmlformats.org/officeDocument/2006/relationships/hyperlink" Target="https://www.marketstatsville.com/marketing-automation-softwar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marketing-automation-software-market?opt=3338&amp;utm_source=Manjeet+Free+17+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hubspot.com/" TargetMode="External"/><Relationship Id="rId2" Type="http://schemas.openxmlformats.org/officeDocument/2006/relationships/hyperlink" Target="https://www.marketstatsville.com/table-of-content/marketing-automation-software-market" TargetMode="External"/><Relationship Id="rId1" Type="http://schemas.openxmlformats.org/officeDocument/2006/relationships/slideLayout" Target="../slideLayouts/slideLayout7.xml"/><Relationship Id="rId6" Type="http://schemas.openxmlformats.org/officeDocument/2006/relationships/hyperlink" Target="https://www.marketstatsville.com/marketing-automation-software-market" TargetMode="External"/><Relationship Id="rId5" Type="http://schemas.openxmlformats.org/officeDocument/2006/relationships/hyperlink" Target="https://www.eloqua.com/" TargetMode="External"/><Relationship Id="rId4" Type="http://schemas.openxmlformats.org/officeDocument/2006/relationships/hyperlink" Target="https://www.adobe.com/i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Marketing Automation Software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Marketing Automation Software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Marketing Automation Software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Marketing Automation Software Market by Deployment Mode (Cloud-based and On-premise), by Organization Size (Large-scale and SME-based), by End-Users (Entertainment and Media), by Application, by Region – Global Share and Forecast to 2030</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a:t>
            </a:r>
            <a:r>
              <a:rPr lang="en-US" b="0" i="0" u="none" strike="noStrike" dirty="0">
                <a:solidFill>
                  <a:srgbClr val="003D78"/>
                </a:solidFill>
                <a:effectLst/>
                <a:latin typeface="Verdana" panose="020B0604030504040204" pitchFamily="34" charset="0"/>
                <a:hlinkClick r:id="rId2"/>
              </a:rPr>
              <a:t>global marketing automation market</a:t>
            </a:r>
            <a:r>
              <a:rPr lang="en-US" b="0" i="0" dirty="0">
                <a:solidFill>
                  <a:srgbClr val="5E5E5E"/>
                </a:solidFill>
                <a:effectLst/>
                <a:latin typeface="Verdana" panose="020B0604030504040204" pitchFamily="34" charset="0"/>
              </a:rPr>
              <a:t> size was </a:t>
            </a:r>
            <a:r>
              <a:rPr lang="en-US" b="1" i="0" dirty="0">
                <a:solidFill>
                  <a:srgbClr val="5E5E5E"/>
                </a:solidFill>
                <a:effectLst/>
                <a:latin typeface="Verdana" panose="020B0604030504040204" pitchFamily="34" charset="0"/>
              </a:rPr>
              <a:t>USD 4.3 billion in 2021</a:t>
            </a:r>
            <a:r>
              <a:rPr lang="en-US" b="0" i="0" dirty="0">
                <a:solidFill>
                  <a:srgbClr val="5E5E5E"/>
                </a:solidFill>
                <a:effectLst/>
                <a:latin typeface="Verdana" panose="020B0604030504040204" pitchFamily="34" charset="0"/>
              </a:rPr>
              <a:t>. It is estimated to reach </a:t>
            </a:r>
            <a:r>
              <a:rPr lang="en-US" b="1" i="0" dirty="0">
                <a:solidFill>
                  <a:srgbClr val="5E5E5E"/>
                </a:solidFill>
                <a:effectLst/>
                <a:latin typeface="Verdana" panose="020B0604030504040204" pitchFamily="34" charset="0"/>
              </a:rPr>
              <a:t>USD 15.7 billion by 2030</a:t>
            </a:r>
            <a:r>
              <a:rPr lang="en-US" b="0" i="0" dirty="0">
                <a:solidFill>
                  <a:srgbClr val="5E5E5E"/>
                </a:solidFill>
                <a:effectLst/>
                <a:latin typeface="Verdana" panose="020B0604030504040204" pitchFamily="34" charset="0"/>
              </a:rPr>
              <a:t>, registering a CAGR of 17.6% over the forecast period 2022-2030.</a:t>
            </a:r>
          </a:p>
          <a:p>
            <a:pPr algn="l" fontAlgn="base"/>
            <a:r>
              <a:rPr lang="en-US" b="0" i="0" dirty="0">
                <a:solidFill>
                  <a:srgbClr val="5E5E5E"/>
                </a:solidFill>
                <a:effectLst/>
                <a:latin typeface="Verdana" panose="020B0604030504040204" pitchFamily="34" charset="0"/>
              </a:rPr>
              <a:t>A newly published report by Market Statsville Group (MSG), titled Global Marketing Automation Software Market provides an exhaustive analysis of significant industry insights and historical and projected global market figures. MSG expects the global Marketing Automation Software market will showcase an impressive CAGR from 2024 to 2033. The comprehensive Marketing Automation Software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https://www.marketstatsville.com/request-sample/marketing-automation-software-market?utm_source=Manjeet+Free+17+Nov&amp;utm_medium=Manjeet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BB2396-219A-249B-3D05-89366518FBE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14B34A7-A104-F5CA-FEF0-C7CD4F44B76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AE2321C-7E85-3EA4-9982-5337DF984BAF}"/>
              </a:ext>
            </a:extLst>
          </p:cNvPr>
          <p:cNvSpPr txBox="1"/>
          <p:nvPr/>
        </p:nvSpPr>
        <p:spPr>
          <a:xfrm>
            <a:off x="264941" y="685526"/>
            <a:ext cx="11662117" cy="5909310"/>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This report contains the historic, present, and forecast analysis of the Marketing Automation Software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Marketing Automation Software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Marketing Automation Software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Marketing Automation Software companies in 2023 (%)</a:t>
            </a:r>
          </a:p>
          <a:p>
            <a:pPr algn="l" fontAlgn="base"/>
            <a:br>
              <a:rPr lang="en-US"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https://www.marketstatsville.com/buy-now/marketing-automation-software-market?opt=3338&amp;utm_source=Manjeet+Free+17+Nov&amp;utm_medium=Manjeet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Marketing Automation Software Market Segments Covered in this report are:</a:t>
            </a:r>
          </a:p>
          <a:p>
            <a:pPr algn="l" fontAlgn="base"/>
            <a:r>
              <a:rPr lang="en-US" b="1" i="0" dirty="0">
                <a:solidFill>
                  <a:srgbClr val="1C1C1C"/>
                </a:solidFill>
                <a:effectLst/>
                <a:latin typeface="Verdana" panose="020B0604030504040204" pitchFamily="34" charset="0"/>
              </a:rPr>
              <a:t>By Deployment Mode Outlook (Revenue, USD Billion,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Cloud-based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On-premise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Organization Size Outlook (Revenue, USD Billion, 2017-2030)</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Large-scale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SME-based</a:t>
            </a:r>
            <a:endParaRPr lang="en-IN" dirty="0"/>
          </a:p>
        </p:txBody>
      </p:sp>
    </p:spTree>
    <p:extLst>
      <p:ext uri="{BB962C8B-B14F-4D97-AF65-F5344CB8AC3E}">
        <p14:creationId xmlns:p14="http://schemas.microsoft.com/office/powerpoint/2010/main" val="3424809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860451-BF40-4400-8C09-9521DA1D7F3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1168D23-8850-679C-F80E-FB9496164DB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BF6B5E9-D4D5-B139-87D3-A72D8AEEB9B2}"/>
              </a:ext>
            </a:extLst>
          </p:cNvPr>
          <p:cNvSpPr txBox="1"/>
          <p:nvPr/>
        </p:nvSpPr>
        <p:spPr>
          <a:xfrm>
            <a:off x="267285" y="935564"/>
            <a:ext cx="11648049" cy="4247317"/>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End-Users Outlook (Revenue,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Entertainment and Media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Financial Services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Government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Manufacturing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End-user Verticals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(Revenue,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Campaign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Lead Management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Sales enablement programs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Analytics &amp; Reporting solutions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Applications</a:t>
            </a:r>
            <a:endParaRPr lang="en-IN" dirty="0"/>
          </a:p>
        </p:txBody>
      </p:sp>
    </p:spTree>
    <p:extLst>
      <p:ext uri="{BB962C8B-B14F-4D97-AF65-F5344CB8AC3E}">
        <p14:creationId xmlns:p14="http://schemas.microsoft.com/office/powerpoint/2010/main" val="398928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107435-0845-3419-AEEC-96AE528FDAC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BEAAC53-42FB-7E80-3C62-EB9F53939DB1}"/>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BF3BE0A4-C214-85F1-52ED-D901FDCD6CD3}"/>
              </a:ext>
            </a:extLst>
          </p:cNvPr>
          <p:cNvSpPr txBox="1"/>
          <p:nvPr/>
        </p:nvSpPr>
        <p:spPr>
          <a:xfrm>
            <a:off x="307144" y="1108560"/>
            <a:ext cx="11577711" cy="3970318"/>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https://www.marketstatsville.com/table-of-content/marketing-automation-software-market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The key companies covered in the market report are:</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Every company follows its business strategy to attain the maximum market share. </a:t>
            </a:r>
            <a:r>
              <a:rPr lang="en-US" b="0" i="0" u="none" strike="noStrike" dirty="0" err="1">
                <a:solidFill>
                  <a:srgbClr val="003D78"/>
                </a:solidFill>
                <a:effectLst/>
                <a:latin typeface="Verdana" panose="020B0604030504040204" pitchFamily="34" charset="0"/>
                <a:hlinkClick r:id="rId3"/>
              </a:rPr>
              <a:t>Hubspot</a:t>
            </a:r>
            <a:r>
              <a:rPr lang="en-US" b="0" i="0" u="none" strike="noStrike" dirty="0">
                <a:solidFill>
                  <a:srgbClr val="003D78"/>
                </a:solidFill>
                <a:effectLst/>
                <a:latin typeface="Verdana" panose="020B0604030504040204" pitchFamily="34" charset="0"/>
                <a:hlinkClick r:id="rId3"/>
              </a:rPr>
              <a:t> Inc</a:t>
            </a:r>
            <a:r>
              <a:rPr lang="en-US" b="0" i="0" dirty="0">
                <a:solidFill>
                  <a:srgbClr val="5E5E5E"/>
                </a:solidFill>
                <a:effectLst/>
                <a:latin typeface="Verdana" panose="020B0604030504040204" pitchFamily="34" charset="0"/>
              </a:rPr>
              <a:t>., </a:t>
            </a:r>
            <a:r>
              <a:rPr lang="en-US" b="0" i="0" u="none" strike="noStrike" dirty="0">
                <a:solidFill>
                  <a:srgbClr val="003D78"/>
                </a:solidFill>
                <a:effectLst/>
                <a:latin typeface="Verdana" panose="020B0604030504040204" pitchFamily="34" charset="0"/>
                <a:hlinkClick r:id="rId4"/>
              </a:rPr>
              <a:t>Adobe Systems Incorporated</a:t>
            </a:r>
            <a:r>
              <a:rPr lang="en-US" b="0" i="0" dirty="0">
                <a:solidFill>
                  <a:srgbClr val="5E5E5E"/>
                </a:solidFill>
                <a:effectLst/>
                <a:latin typeface="Verdana" panose="020B0604030504040204" pitchFamily="34" charset="0"/>
              </a:rPr>
              <a:t>, </a:t>
            </a:r>
            <a:r>
              <a:rPr lang="en-US" b="0" i="0" u="none" strike="noStrike" dirty="0">
                <a:solidFill>
                  <a:srgbClr val="003D78"/>
                </a:solidFill>
                <a:effectLst/>
                <a:latin typeface="Verdana" panose="020B0604030504040204" pitchFamily="34" charset="0"/>
                <a:hlinkClick r:id="rId5"/>
              </a:rPr>
              <a:t>Eloqua</a:t>
            </a:r>
            <a:r>
              <a:rPr lang="en-US" b="0" i="0" dirty="0">
                <a:solidFill>
                  <a:srgbClr val="5E5E5E"/>
                </a:solidFill>
                <a:effectLst/>
                <a:latin typeface="Verdana" panose="020B0604030504040204" pitchFamily="34" charset="0"/>
              </a:rPr>
              <a:t>, Acoustic LP, Marketo Inc., Microsoft Corporation, Oracle Corporation, Salesforce (Pardot), </a:t>
            </a:r>
            <a:r>
              <a:rPr lang="en-US" b="0" i="0" dirty="0" err="1">
                <a:solidFill>
                  <a:srgbClr val="5E5E5E"/>
                </a:solidFill>
                <a:effectLst/>
                <a:latin typeface="Verdana" panose="020B0604030504040204" pitchFamily="34" charset="0"/>
              </a:rPr>
              <a:t>Salesfusion</a:t>
            </a:r>
            <a:r>
              <a:rPr lang="en-US" b="0" i="0" dirty="0">
                <a:solidFill>
                  <a:srgbClr val="5E5E5E"/>
                </a:solidFill>
                <a:effectLst/>
                <a:latin typeface="Verdana" panose="020B0604030504040204" pitchFamily="34" charset="0"/>
              </a:rPr>
              <a:t> Inc., SAS SE, </a:t>
            </a:r>
            <a:r>
              <a:rPr lang="en-US" b="0" i="0" dirty="0" err="1">
                <a:solidFill>
                  <a:srgbClr val="5E5E5E"/>
                </a:solidFill>
                <a:effectLst/>
                <a:latin typeface="Verdana" panose="020B0604030504040204" pitchFamily="34" charset="0"/>
              </a:rPr>
              <a:t>SharpSpring</a:t>
            </a:r>
            <a:r>
              <a:rPr lang="en-US" b="0" i="0" dirty="0">
                <a:solidFill>
                  <a:srgbClr val="5E5E5E"/>
                </a:solidFill>
                <a:effectLst/>
                <a:latin typeface="Verdana" panose="020B0604030504040204" pitchFamily="34" charset="0"/>
              </a:rPr>
              <a:t> Inc., and Sap SE are some of the major companies in the global market of marketing automation software.</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6"/>
              </a:rPr>
              <a:t>https://www.marketstatsville.com/marketing-automation-software-market</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138444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5806</TotalTime>
  <Words>1465</Words>
  <Application>Microsoft Office PowerPoint</Application>
  <PresentationFormat>Widescreen</PresentationFormat>
  <Paragraphs>81</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583</cp:revision>
  <dcterms:created xsi:type="dcterms:W3CDTF">2017-04-19T06:29:38Z</dcterms:created>
  <dcterms:modified xsi:type="dcterms:W3CDTF">2023-11-17T11:35:15Z</dcterms:modified>
</cp:coreProperties>
</file>