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26-09-2023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9/26/2023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9/26/2023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9/26/2023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9/26/2023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military-cyber-weapons-market" TargetMode="External"/><Relationship Id="rId2" Type="http://schemas.openxmlformats.org/officeDocument/2006/relationships/hyperlink" Target="https://www.marketstatsville.com/military-cyber-weapon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military-cyber-weapons-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marketstatsville.com/military-cyber-weapons-market" TargetMode="External"/><Relationship Id="rId2" Type="http://schemas.openxmlformats.org/officeDocument/2006/relationships/hyperlink" Target="https://www.marketstatsville.com/table-of-content/military-cyber-weapons-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107995" y="4584027"/>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Military Cyber Weapons Market </a:t>
            </a:r>
            <a:r>
              <a:rPr lang="en-US" sz="4760" b="1" dirty="0">
                <a:solidFill>
                  <a:srgbClr val="92D050"/>
                </a:solidFill>
                <a:latin typeface="Calibri (Body)"/>
                <a:ea typeface="Roboto Condensed Light" panose="020B0604020202020204" charset="0"/>
              </a:rPr>
              <a:t>Report Opportunities, and Forecast By 2030</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2022-2030</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Military Cyber Weapons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1200329"/>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Military Cyber Weapons Market 2022 Industry Size, Regions, Emerging Trends, Growth Insights, Opportunities, and Forecast By 2030</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078313"/>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Military Cyber Weapons Market by Types (End Point Security, Network Security, Content Security, Industrial Control System Security), by Application (Communication Network, Air Traffic Control, Transportation Systems, Financial Systems, Hospitals) by Region – Global Share and Forecast to 2030</a:t>
            </a:r>
          </a:p>
          <a:p>
            <a:pPr algn="l" fontAlgn="base"/>
            <a:endParaRPr lang="en-US" b="0" i="0" dirty="0">
              <a:solidFill>
                <a:srgbClr val="5E5E5E"/>
              </a:solidFill>
              <a:effectLst/>
              <a:latin typeface="Poppins" panose="00000500000000000000" pitchFamily="2" charset="0"/>
            </a:endParaRPr>
          </a:p>
          <a:p>
            <a:pPr algn="l" fontAlgn="base"/>
            <a:r>
              <a:rPr lang="en-US" b="0" i="0" dirty="0">
                <a:solidFill>
                  <a:srgbClr val="5E5E5E"/>
                </a:solidFill>
                <a:effectLst/>
                <a:latin typeface="Poppins" panose="00000500000000000000" pitchFamily="2" charset="0"/>
              </a:rPr>
              <a:t> According to the Market Statsville Group (MSG), the </a:t>
            </a:r>
            <a:r>
              <a:rPr lang="en-US" b="0" i="0" u="none" strike="noStrike" dirty="0">
                <a:solidFill>
                  <a:srgbClr val="EF4D1C"/>
                </a:solidFill>
                <a:effectLst/>
                <a:latin typeface="Verdana" panose="020B0604030504040204" pitchFamily="34" charset="0"/>
                <a:hlinkClick r:id="rId2"/>
              </a:rPr>
              <a:t>global Military Cyber Weapons market</a:t>
            </a:r>
            <a:r>
              <a:rPr lang="en-US" b="1" i="0" dirty="0">
                <a:solidFill>
                  <a:srgbClr val="5E5E5E"/>
                </a:solidFill>
                <a:effectLst/>
                <a:latin typeface="Verdana" panose="020B0604030504040204" pitchFamily="34" charset="0"/>
              </a:rPr>
              <a:t> </a:t>
            </a:r>
            <a:r>
              <a:rPr lang="en-US" b="0" i="0" dirty="0">
                <a:solidFill>
                  <a:srgbClr val="5E5E5E"/>
                </a:solidFill>
                <a:effectLst/>
                <a:latin typeface="Poppins" panose="00000500000000000000" pitchFamily="2" charset="0"/>
              </a:rPr>
              <a:t>size is expected to grow from </a:t>
            </a:r>
            <a:r>
              <a:rPr lang="en-US" b="1" i="0" dirty="0">
                <a:solidFill>
                  <a:srgbClr val="5E5E5E"/>
                </a:solidFill>
                <a:effectLst/>
                <a:latin typeface="Verdana" panose="020B0604030504040204" pitchFamily="34" charset="0"/>
              </a:rPr>
              <a:t>USD 89.5 billion</a:t>
            </a:r>
            <a:r>
              <a:rPr lang="en-US" b="0" i="0" dirty="0">
                <a:solidFill>
                  <a:srgbClr val="5E5E5E"/>
                </a:solidFill>
                <a:effectLst/>
                <a:latin typeface="Poppins" panose="00000500000000000000" pitchFamily="2" charset="0"/>
              </a:rPr>
              <a:t> </a:t>
            </a:r>
            <a:r>
              <a:rPr lang="en-US" b="1" i="0" dirty="0">
                <a:solidFill>
                  <a:srgbClr val="5E5E5E"/>
                </a:solidFill>
                <a:effectLst/>
                <a:latin typeface="Verdana" panose="020B0604030504040204" pitchFamily="34" charset="0"/>
              </a:rPr>
              <a:t>in 2023</a:t>
            </a:r>
            <a:r>
              <a:rPr lang="en-US" b="0" i="0" dirty="0">
                <a:solidFill>
                  <a:srgbClr val="5E5E5E"/>
                </a:solidFill>
                <a:effectLst/>
                <a:latin typeface="Poppins" panose="00000500000000000000" pitchFamily="2" charset="0"/>
              </a:rPr>
              <a:t> to </a:t>
            </a:r>
            <a:r>
              <a:rPr lang="en-US" b="1" i="0" dirty="0">
                <a:solidFill>
                  <a:srgbClr val="5E5E5E"/>
                </a:solidFill>
                <a:effectLst/>
                <a:latin typeface="Verdana" panose="020B0604030504040204" pitchFamily="34" charset="0"/>
              </a:rPr>
              <a:t>USD 151.5 billion by 2033</a:t>
            </a:r>
            <a:r>
              <a:rPr lang="en-US" b="0" i="0" dirty="0">
                <a:solidFill>
                  <a:srgbClr val="5E5E5E"/>
                </a:solidFill>
                <a:effectLst/>
                <a:latin typeface="Poppins" panose="00000500000000000000" pitchFamily="2" charset="0"/>
              </a:rPr>
              <a:t>, at a </a:t>
            </a:r>
            <a:r>
              <a:rPr lang="en-US" b="1" i="0" dirty="0">
                <a:solidFill>
                  <a:srgbClr val="5E5E5E"/>
                </a:solidFill>
                <a:effectLst/>
                <a:latin typeface="Verdana" panose="020B0604030504040204" pitchFamily="34" charset="0"/>
              </a:rPr>
              <a:t>CAGR of 5.4% </a:t>
            </a:r>
            <a:r>
              <a:rPr lang="en-US" b="0" i="0" dirty="0">
                <a:solidFill>
                  <a:srgbClr val="5E5E5E"/>
                </a:solidFill>
                <a:effectLst/>
                <a:latin typeface="Poppins" panose="00000500000000000000" pitchFamily="2" charset="0"/>
              </a:rPr>
              <a:t>from 2023 to 2033.</a:t>
            </a:r>
          </a:p>
          <a:p>
            <a:pPr algn="l" fontAlgn="base"/>
            <a:br>
              <a:rPr lang="en-US" dirty="0"/>
            </a:br>
            <a:r>
              <a:rPr lang="en-US" b="0" i="0" dirty="0">
                <a:solidFill>
                  <a:srgbClr val="5E5E5E"/>
                </a:solidFill>
                <a:effectLst/>
                <a:latin typeface="Verdana" panose="020B0604030504040204" pitchFamily="34" charset="0"/>
              </a:rPr>
              <a:t>These reports provide detailed market intelligence, identifying opportunities and potential challenges, enabling companies to identify target audiences, understand their needs and preferences, and tailor their products or services accordingly. Market research reports also aid in assessing the feasibility of new product launches, evaluating market demand, and determining pricing strategies. These reports are a reliable source of information and insights, empowering businesses to stay ahead of the competition and make well-informed decisions for sustainable growth and success.</a:t>
            </a: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https://www.marketstatsville.com/request-sample/military-cyber-weapons-market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E6CBD4-2DF5-13A5-3667-D342A0BC086B}"/>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7823D317-FD21-151C-8778-27836A19C9FA}"/>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3278D1D0-0AD1-C26C-29A0-8DBA67F12D8E}"/>
              </a:ext>
            </a:extLst>
          </p:cNvPr>
          <p:cNvSpPr txBox="1"/>
          <p:nvPr/>
        </p:nvSpPr>
        <p:spPr>
          <a:xfrm>
            <a:off x="379828" y="381566"/>
            <a:ext cx="11408898" cy="5909310"/>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EF4D1C"/>
                </a:solidFill>
                <a:effectLst/>
                <a:latin typeface="Verdana" panose="020B0604030504040204" pitchFamily="34" charset="0"/>
                <a:hlinkClick r:id="rId2"/>
              </a:rPr>
              <a:t>https://www.marketstatsville.com/buy-now/military-cyber-weapons-market?opt=3338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Military Cyber Weapons Market</a:t>
            </a:r>
          </a:p>
          <a:p>
            <a:pPr algn="l" fontAlgn="base"/>
            <a:endParaRPr lang="en-US" b="1" i="0" dirty="0">
              <a:solidFill>
                <a:srgbClr val="1C1C1C"/>
              </a:solidFill>
              <a:effectLst/>
              <a:latin typeface="Verdana" panose="020B0604030504040204" pitchFamily="34" charset="0"/>
            </a:endParaRP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(Revenue,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End Point Security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Network Security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Application Security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Content Security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Industrial Control System Security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Content Security</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(Revenue,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Communication Network</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Power Grid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Air Traffic Control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Transportation Systems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Financial Systems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Hospitals</a:t>
            </a:r>
            <a:endParaRPr lang="en-IN" dirty="0"/>
          </a:p>
        </p:txBody>
      </p:sp>
    </p:spTree>
    <p:extLst>
      <p:ext uri="{BB962C8B-B14F-4D97-AF65-F5344CB8AC3E}">
        <p14:creationId xmlns:p14="http://schemas.microsoft.com/office/powerpoint/2010/main" val="1634604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BCB345-D206-95DC-6249-9D0DA356081A}"/>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253DBB6F-38EA-AC2B-F9CA-44F9F29CAA93}"/>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7AA3BF1D-A4CE-A3A6-0DF8-7EE207A5C041}"/>
              </a:ext>
            </a:extLst>
          </p:cNvPr>
          <p:cNvSpPr txBox="1"/>
          <p:nvPr/>
        </p:nvSpPr>
        <p:spPr>
          <a:xfrm>
            <a:off x="363415" y="417064"/>
            <a:ext cx="11465170" cy="6186309"/>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2"/>
              </a:rPr>
              <a:t>https://www.marketstatsville.com/table-of-content/military-cyber-weapons-market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US" b="1" i="0" dirty="0">
                <a:solidFill>
                  <a:srgbClr val="1C1C1C"/>
                </a:solidFill>
                <a:effectLst/>
                <a:latin typeface="Verdana" panose="020B0604030504040204" pitchFamily="34" charset="0"/>
              </a:rPr>
              <a:t>Major key players in the global Military Cyber Weapons market are:</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AeroVironment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Airbus </a:t>
            </a:r>
            <a:r>
              <a:rPr lang="en-US" b="0" i="0" dirty="0" err="1">
                <a:solidFill>
                  <a:srgbClr val="5E5E5E"/>
                </a:solidFill>
                <a:effectLst/>
                <a:latin typeface="Verdana" panose="020B0604030504040204" pitchFamily="34" charset="0"/>
              </a:rPr>
              <a:t>Defence</a:t>
            </a:r>
            <a:r>
              <a:rPr lang="en-US" b="0" i="0" dirty="0">
                <a:solidFill>
                  <a:srgbClr val="5E5E5E"/>
                </a:solidFill>
                <a:effectLst/>
                <a:latin typeface="Verdana" panose="020B0604030504040204" pitchFamily="34" charset="0"/>
              </a:rPr>
              <a:t> and Space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AVAST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BAE Systems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Boeing Co</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Clear Water Compliance</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CynergisTek</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Elbit Systems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Exodus Intelligence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Fire Eye</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EF4D1C"/>
                </a:solidFill>
                <a:effectLst/>
                <a:latin typeface="Verdana" panose="020B0604030504040204" pitchFamily="34" charset="0"/>
                <a:hlinkClick r:id="rId3"/>
              </a:rPr>
              <a:t>https://www.marketstatsville.com/military-cyber-weapons-market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1855276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5489</TotalTime>
  <Words>1329</Words>
  <Application>Microsoft Office PowerPoint</Application>
  <PresentationFormat>Widescreen</PresentationFormat>
  <Paragraphs>79</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Chhidami Ahirwar - Market Statsville Group</cp:lastModifiedBy>
  <cp:revision>490</cp:revision>
  <dcterms:created xsi:type="dcterms:W3CDTF">2017-04-19T06:29:38Z</dcterms:created>
  <dcterms:modified xsi:type="dcterms:W3CDTF">2023-09-26T13:12:17Z</dcterms:modified>
</cp:coreProperties>
</file>