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3"/>
  </p:notesMasterIdLst>
  <p:handoutMasterIdLst>
    <p:handoutMasterId r:id="rId14"/>
  </p:handoutMasterIdLst>
  <p:sldIdLst>
    <p:sldId id="257" r:id="rId3"/>
    <p:sldId id="312" r:id="rId4"/>
    <p:sldId id="299" r:id="rId5"/>
    <p:sldId id="269" r:id="rId6"/>
    <p:sldId id="307" r:id="rId7"/>
    <p:sldId id="313" r:id="rId8"/>
    <p:sldId id="314" r:id="rId9"/>
    <p:sldId id="315" r:id="rId10"/>
    <p:sldId id="316" r:id="rId11"/>
    <p:sldId id="29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26-09-2023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9/26/2023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9/26/2023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9/26/2023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9/26/2023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9/26/2023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9/26/2023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9/26/2023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monolithic-microwave-ic-market" TargetMode="External"/><Relationship Id="rId2" Type="http://schemas.openxmlformats.org/officeDocument/2006/relationships/hyperlink" Target="https://www.marketstatsville.com/monolithic-microwave-ic-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marketstatsville.com/buy-now/monolithic-microwave-ic-market?opt=3338"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s://www.marketstatsville.com/table-of-content/monolithic-microwave-ic-market"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https://www.marketstatsville.com/monolithic-microwave-ic-market"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107995" y="4584027"/>
            <a:ext cx="11899247"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Monolithic Microwave IC Market </a:t>
            </a:r>
            <a:r>
              <a:rPr lang="en-US" sz="4760" b="1" dirty="0">
                <a:solidFill>
                  <a:srgbClr val="92D050"/>
                </a:solidFill>
                <a:latin typeface="Calibri (Body)"/>
                <a:ea typeface="Roboto Condensed Light" panose="020B0604020202020204" charset="0"/>
              </a:rPr>
              <a:t>Report Opportunities, and Forecast By 2030</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2022-2030</a:t>
            </a:r>
          </a:p>
        </p:txBody>
      </p:sp>
    </p:spTree>
    <p:extLst>
      <p:ext uri="{BB962C8B-B14F-4D97-AF65-F5344CB8AC3E}">
        <p14:creationId xmlns:p14="http://schemas.microsoft.com/office/powerpoint/2010/main" val="29356151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Monolithic Microwave IC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1200329"/>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Monolithic Microwave IC Market 2022 Industry Size, Regions, Emerging Trends, Growth Insights, Opportunities, and Forecast By 2030</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408947"/>
            <a:ext cx="11624044" cy="4801314"/>
          </a:xfrm>
          <a:prstGeom prst="rect">
            <a:avLst/>
          </a:prstGeom>
          <a:noFill/>
        </p:spPr>
        <p:txBody>
          <a:bodyPr wrap="square">
            <a:spAutoFit/>
          </a:bodyPr>
          <a:lstStyle/>
          <a:p>
            <a:pPr algn="l"/>
            <a:r>
              <a:rPr lang="en-US" b="0" i="0" dirty="0">
                <a:solidFill>
                  <a:srgbClr val="222222"/>
                </a:solidFill>
                <a:effectLst/>
                <a:latin typeface="Verdana" panose="020B0604030504040204" pitchFamily="34" charset="0"/>
              </a:rPr>
              <a:t>Monolithic Microwave IC Market by Component (Amplifiers, Phase Shifters, Frequency Multipliers, Others), by Material Type (Gallium Arsenide, Indium Phosphide), by Technology (Metal-Semiconductor Field-Effect Transistor, Others), by Application, by Region – Global Share and Forecast to 2030</a:t>
            </a:r>
          </a:p>
          <a:p>
            <a:pPr algn="l"/>
            <a:endParaRPr lang="en-US" dirty="0">
              <a:solidFill>
                <a:srgbClr val="222222"/>
              </a:solidFill>
              <a:latin typeface="Verdana" panose="020B0604030504040204" pitchFamily="34" charset="0"/>
            </a:endParaRPr>
          </a:p>
          <a:p>
            <a:pPr algn="l" fontAlgn="base"/>
            <a:r>
              <a:rPr lang="en-US" b="0" i="0" dirty="0">
                <a:solidFill>
                  <a:srgbClr val="5E5E5E"/>
                </a:solidFill>
                <a:effectLst/>
                <a:latin typeface="Poppins" panose="00000500000000000000" pitchFamily="2" charset="0"/>
              </a:rPr>
              <a:t>According to the Market Statsville Group (MSG), the </a:t>
            </a:r>
            <a:r>
              <a:rPr lang="en-US" b="0" i="0" u="none" strike="noStrike" dirty="0">
                <a:solidFill>
                  <a:srgbClr val="EF4D1C"/>
                </a:solidFill>
                <a:effectLst/>
                <a:latin typeface="Verdana" panose="020B0604030504040204" pitchFamily="34" charset="0"/>
                <a:hlinkClick r:id="rId2"/>
              </a:rPr>
              <a:t>global Monolithic Microwave IC market</a:t>
            </a:r>
            <a:r>
              <a:rPr lang="en-US" b="1" i="0" dirty="0">
                <a:solidFill>
                  <a:srgbClr val="5E5E5E"/>
                </a:solidFill>
                <a:effectLst/>
                <a:latin typeface="Verdana" panose="020B0604030504040204" pitchFamily="34" charset="0"/>
              </a:rPr>
              <a:t> </a:t>
            </a:r>
            <a:r>
              <a:rPr lang="en-US" b="0" i="0" dirty="0">
                <a:solidFill>
                  <a:srgbClr val="5E5E5E"/>
                </a:solidFill>
                <a:effectLst/>
                <a:latin typeface="Poppins" panose="00000500000000000000" pitchFamily="2" charset="0"/>
              </a:rPr>
              <a:t>size is expected to grow from </a:t>
            </a:r>
            <a:r>
              <a:rPr lang="en-US" b="1" i="0" dirty="0">
                <a:solidFill>
                  <a:srgbClr val="5E5E5E"/>
                </a:solidFill>
                <a:effectLst/>
                <a:latin typeface="Verdana" panose="020B0604030504040204" pitchFamily="34" charset="0"/>
              </a:rPr>
              <a:t>USD 89.5 billion</a:t>
            </a:r>
            <a:r>
              <a:rPr lang="en-US" b="0" i="0" dirty="0">
                <a:solidFill>
                  <a:srgbClr val="5E5E5E"/>
                </a:solidFill>
                <a:effectLst/>
                <a:latin typeface="Poppins" panose="00000500000000000000" pitchFamily="2" charset="0"/>
              </a:rPr>
              <a:t> </a:t>
            </a:r>
            <a:r>
              <a:rPr lang="en-US" b="1" i="0" dirty="0">
                <a:solidFill>
                  <a:srgbClr val="5E5E5E"/>
                </a:solidFill>
                <a:effectLst/>
                <a:latin typeface="Verdana" panose="020B0604030504040204" pitchFamily="34" charset="0"/>
              </a:rPr>
              <a:t>in 2023</a:t>
            </a:r>
            <a:r>
              <a:rPr lang="en-US" b="0" i="0" dirty="0">
                <a:solidFill>
                  <a:srgbClr val="5E5E5E"/>
                </a:solidFill>
                <a:effectLst/>
                <a:latin typeface="Poppins" panose="00000500000000000000" pitchFamily="2" charset="0"/>
              </a:rPr>
              <a:t> to </a:t>
            </a:r>
            <a:r>
              <a:rPr lang="en-US" b="1" i="0" dirty="0">
                <a:solidFill>
                  <a:srgbClr val="5E5E5E"/>
                </a:solidFill>
                <a:effectLst/>
                <a:latin typeface="Verdana" panose="020B0604030504040204" pitchFamily="34" charset="0"/>
              </a:rPr>
              <a:t>USD 151.5 billion by 2033</a:t>
            </a:r>
            <a:r>
              <a:rPr lang="en-US" b="0" i="0" dirty="0">
                <a:solidFill>
                  <a:srgbClr val="5E5E5E"/>
                </a:solidFill>
                <a:effectLst/>
                <a:latin typeface="Poppins" panose="00000500000000000000" pitchFamily="2" charset="0"/>
              </a:rPr>
              <a:t>, at a </a:t>
            </a:r>
            <a:r>
              <a:rPr lang="en-US" b="1" i="0" dirty="0">
                <a:solidFill>
                  <a:srgbClr val="5E5E5E"/>
                </a:solidFill>
                <a:effectLst/>
                <a:latin typeface="Verdana" panose="020B0604030504040204" pitchFamily="34" charset="0"/>
              </a:rPr>
              <a:t>CAGR of 5.4% </a:t>
            </a:r>
            <a:r>
              <a:rPr lang="en-US" b="0" i="0" dirty="0">
                <a:solidFill>
                  <a:srgbClr val="5E5E5E"/>
                </a:solidFill>
                <a:effectLst/>
                <a:latin typeface="Poppins" panose="00000500000000000000" pitchFamily="2" charset="0"/>
              </a:rPr>
              <a:t>from 2023 to 2033.</a:t>
            </a:r>
          </a:p>
          <a:p>
            <a:br>
              <a:rPr lang="en-US" dirty="0"/>
            </a:br>
            <a:r>
              <a:rPr lang="en-US" b="0" i="0" dirty="0">
                <a:solidFill>
                  <a:srgbClr val="5E5E5E"/>
                </a:solidFill>
                <a:effectLst/>
                <a:latin typeface="Verdana" panose="020B0604030504040204" pitchFamily="34" charset="0"/>
              </a:rPr>
              <a:t>This published market research report will provide valuable insights and guidance to businesses across various industries. These reports offer a comprehensive overview of a particular market, including its size, trends, key players, consumer behavior, and competitive landscape. By analyzing and interpreting the data and information gathered through extensive research, market research reports help businesses make informed decisions and develop effective strategies. </a:t>
            </a:r>
          </a:p>
          <a:p>
            <a:endParaRPr lang="en-US" dirty="0">
              <a:solidFill>
                <a:srgbClr val="5E5E5E"/>
              </a:solidFill>
              <a:latin typeface="Verdana" panose="020B0604030504040204" pitchFamily="34" charset="0"/>
            </a:endParaRPr>
          </a:p>
          <a:p>
            <a:pPr algn="l" fontAlgn="base"/>
            <a:r>
              <a:rPr lang="en-US" b="1" i="0" dirty="0">
                <a:solidFill>
                  <a:srgbClr val="5E5E5E"/>
                </a:solidFill>
                <a:effectLst/>
                <a:latin typeface="Verdana" panose="020B0604030504040204" pitchFamily="34" charset="0"/>
              </a:rPr>
              <a:t>Request Sample Copy of this Report: </a:t>
            </a:r>
            <a:r>
              <a:rPr lang="en-US" b="1" i="0" u="none" strike="noStrike" dirty="0">
                <a:solidFill>
                  <a:srgbClr val="EF4D1C"/>
                </a:solidFill>
                <a:effectLst/>
                <a:latin typeface="Verdana" panose="020B0604030504040204" pitchFamily="34" charset="0"/>
                <a:hlinkClick r:id="rId3"/>
              </a:rPr>
              <a:t>https://www.marketstatsville.com/request-sample/monolithic-microwave-ic-market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CF9D809-873C-F9F9-27A8-86B5A89B5647}"/>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32E96F7D-EDA5-B5E5-A246-AB4013E64622}"/>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846E21C2-AA62-8387-5AC3-697F84580442}"/>
              </a:ext>
            </a:extLst>
          </p:cNvPr>
          <p:cNvSpPr txBox="1"/>
          <p:nvPr/>
        </p:nvSpPr>
        <p:spPr>
          <a:xfrm>
            <a:off x="295422" y="612844"/>
            <a:ext cx="11549575" cy="5909310"/>
          </a:xfrm>
          <a:prstGeom prst="rect">
            <a:avLst/>
          </a:prstGeom>
          <a:noFill/>
        </p:spPr>
        <p:txBody>
          <a:bodyPr wrap="square">
            <a:spAutoFit/>
          </a:bodyPr>
          <a:lstStyle/>
          <a:p>
            <a:pPr algn="l" fontAlgn="base"/>
            <a:r>
              <a:rPr lang="en-IN" b="1" i="0" dirty="0">
                <a:solidFill>
                  <a:srgbClr val="5E5E5E"/>
                </a:solidFill>
                <a:effectLst/>
                <a:latin typeface="Verdana" panose="020B0604030504040204" pitchFamily="34" charset="0"/>
              </a:rPr>
              <a:t>Direct Purchase Report: </a:t>
            </a:r>
            <a:r>
              <a:rPr lang="en-IN" b="1" i="0" u="none" strike="noStrike" dirty="0">
                <a:solidFill>
                  <a:srgbClr val="EF4D1C"/>
                </a:solidFill>
                <a:effectLst/>
                <a:latin typeface="Verdana" panose="020B0604030504040204" pitchFamily="34" charset="0"/>
                <a:hlinkClick r:id="rId2"/>
              </a:rPr>
              <a:t>https://www.marketstatsville.com/buy-now/monolithic-microwave-ic-market?opt=3338</a:t>
            </a:r>
            <a:r>
              <a:rPr lang="en-IN" b="1" i="0" dirty="0">
                <a:solidFill>
                  <a:srgbClr val="5E5E5E"/>
                </a:solidFill>
                <a:effectLst/>
                <a:latin typeface="Verdana" panose="020B0604030504040204" pitchFamily="34" charset="0"/>
              </a:rPr>
              <a:t> </a:t>
            </a:r>
          </a:p>
          <a:p>
            <a:pPr algn="l" fontAlgn="base"/>
            <a:endParaRPr lang="en-IN" b="0" i="0" dirty="0">
              <a:solidFill>
                <a:srgbClr val="5E5E5E"/>
              </a:solidFill>
              <a:effectLst/>
              <a:latin typeface="Verdana" panose="020B0604030504040204" pitchFamily="34" charset="0"/>
            </a:endParaRPr>
          </a:p>
          <a:p>
            <a:pPr algn="l" fontAlgn="base"/>
            <a:r>
              <a:rPr lang="en-IN" b="0" i="0" u="none" strike="noStrike" dirty="0">
                <a:solidFill>
                  <a:srgbClr val="1C1C1C"/>
                </a:solidFill>
                <a:effectLst/>
                <a:latin typeface="Verdana" panose="020B0604030504040204" pitchFamily="34" charset="0"/>
              </a:rPr>
              <a:t>Scope of the Global Monolithic Microwave IC Market</a:t>
            </a:r>
          </a:p>
          <a:p>
            <a:pPr algn="l" fontAlgn="base"/>
            <a:endParaRPr lang="en-IN" b="1" i="0" dirty="0">
              <a:solidFill>
                <a:srgbClr val="1C1C1C"/>
              </a:solidFill>
              <a:effectLst/>
              <a:latin typeface="Verdana" panose="020B0604030504040204" pitchFamily="34" charset="0"/>
            </a:endParaRPr>
          </a:p>
          <a:p>
            <a:pPr algn="l" fontAlgn="base"/>
            <a:r>
              <a:rPr lang="en-IN" b="1" i="0" dirty="0">
                <a:solidFill>
                  <a:srgbClr val="1C1C1C"/>
                </a:solidFill>
                <a:effectLst/>
                <a:latin typeface="Verdana" panose="020B0604030504040204" pitchFamily="34" charset="0"/>
              </a:rPr>
              <a:t>By Component Outlook (Sales, USD Million, 2017-2030)         </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Power Amplifiers</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Low-noise Amplifiers</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Attenuators</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Switches</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Phase Shifters</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Mixers</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Voltage-controlled Oscillators</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Frequency Multipliers</a:t>
            </a:r>
          </a:p>
          <a:p>
            <a:pPr algn="l" fontAlgn="base">
              <a:buFont typeface="Arial" panose="020B0604020202020204" pitchFamily="34" charset="0"/>
              <a:buChar char="•"/>
            </a:pPr>
            <a:endParaRPr lang="en-IN" b="0" i="0" dirty="0">
              <a:solidFill>
                <a:srgbClr val="5E5E5E"/>
              </a:solidFill>
              <a:effectLst/>
              <a:latin typeface="Verdana" panose="020B0604030504040204" pitchFamily="34" charset="0"/>
            </a:endParaRPr>
          </a:p>
          <a:p>
            <a:pPr algn="l" fontAlgn="base"/>
            <a:r>
              <a:rPr lang="en-IN" b="1" i="0" dirty="0">
                <a:solidFill>
                  <a:srgbClr val="1C1C1C"/>
                </a:solidFill>
                <a:effectLst/>
                <a:latin typeface="Verdana" panose="020B0604030504040204" pitchFamily="34" charset="0"/>
              </a:rPr>
              <a:t>By Material Type Outlook (Sales, USD Million, 2017-2030)       </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Gallium Arsenide</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Indium Phosphate</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Indium Gallium Phosphide</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Silicon Germanium</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Gallium Nitride</a:t>
            </a:r>
            <a:endParaRPr lang="en-IN" dirty="0"/>
          </a:p>
        </p:txBody>
      </p:sp>
    </p:spTree>
    <p:extLst>
      <p:ext uri="{BB962C8B-B14F-4D97-AF65-F5344CB8AC3E}">
        <p14:creationId xmlns:p14="http://schemas.microsoft.com/office/powerpoint/2010/main" val="38532305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A370FA-5D0A-E0CD-CD61-EFDC8A5DDA45}"/>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82541A2E-E6A8-0809-F5B8-7D5EB4ABF667}"/>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FA43060E-76FA-DB07-5DA7-CE5EF2524B41}"/>
              </a:ext>
            </a:extLst>
          </p:cNvPr>
          <p:cNvSpPr txBox="1"/>
          <p:nvPr/>
        </p:nvSpPr>
        <p:spPr>
          <a:xfrm>
            <a:off x="351692" y="381566"/>
            <a:ext cx="11549576" cy="5632311"/>
          </a:xfrm>
          <a:prstGeom prst="rect">
            <a:avLst/>
          </a:prstGeom>
          <a:noFill/>
        </p:spPr>
        <p:txBody>
          <a:bodyPr wrap="square">
            <a:spAutoFit/>
          </a:bodyPr>
          <a:lstStyle/>
          <a:p>
            <a:pPr algn="l" fontAlgn="base"/>
            <a:r>
              <a:rPr lang="en-US" b="1" i="0" dirty="0">
                <a:solidFill>
                  <a:srgbClr val="1C1C1C"/>
                </a:solidFill>
                <a:effectLst/>
                <a:latin typeface="Verdana" panose="020B0604030504040204" pitchFamily="34" charset="0"/>
              </a:rPr>
              <a:t>By Frequency Band Outlook (Sales, USD Million, 2017-2030)</a:t>
            </a:r>
          </a:p>
          <a:p>
            <a:pPr algn="l" fontAlgn="base"/>
            <a:endParaRPr lang="en-US" b="1" i="0" dirty="0">
              <a:solidFill>
                <a:srgbClr val="1C1C1C"/>
              </a:solidFill>
              <a:effectLst/>
              <a:latin typeface="Verdana" panose="020B0604030504040204" pitchFamily="34" charset="0"/>
            </a:endParaRP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W Band</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V Band</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L Band</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Ka Band</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S Band</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K Band</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C Band</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Ku Band</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X Band</a:t>
            </a:r>
          </a:p>
          <a:p>
            <a:pPr algn="l" fontAlgn="base">
              <a:buFont typeface="Arial" panose="020B0604020202020204" pitchFamily="34" charset="0"/>
              <a:buChar char="•"/>
            </a:pPr>
            <a:endParaRPr lang="en-US" b="0" i="0" dirty="0">
              <a:solidFill>
                <a:srgbClr val="5E5E5E"/>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By Application Outlook (Sales, USD Million, 2017-2030)</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Consumer/enterprise Electronics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Wireless Communication Infrastructure</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Automotive</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Aerospace &amp; Defense</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CATV and Wired Broadband</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Test and Measurement</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Others</a:t>
            </a:r>
            <a:endParaRPr lang="en-IN" dirty="0"/>
          </a:p>
        </p:txBody>
      </p:sp>
    </p:spTree>
    <p:extLst>
      <p:ext uri="{BB962C8B-B14F-4D97-AF65-F5344CB8AC3E}">
        <p14:creationId xmlns:p14="http://schemas.microsoft.com/office/powerpoint/2010/main" val="36264684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3C37E70-C5AF-5F29-3047-7A070A980178}"/>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13067ED7-E50D-04B7-50A2-226A344C2054}"/>
              </a:ext>
            </a:extLst>
          </p:cNvPr>
          <p:cNvSpPr>
            <a:spLocks noGrp="1"/>
          </p:cNvSpPr>
          <p:nvPr>
            <p:ph type="sldNum" sz="quarter" idx="12"/>
          </p:nvPr>
        </p:nvSpPr>
        <p:spPr/>
        <p:txBody>
          <a:bodyPr/>
          <a:lstStyle/>
          <a:p>
            <a:fld id="{03206E70-9524-410D-AE9B-78D656EAA14D}" type="slidenum">
              <a:rPr lang="en-US" smtClean="0"/>
              <a:pPr/>
              <a:t>8</a:t>
            </a:fld>
            <a:endParaRPr lang="en-US" dirty="0"/>
          </a:p>
        </p:txBody>
      </p:sp>
      <p:sp>
        <p:nvSpPr>
          <p:cNvPr id="5" name="TextBox 4">
            <a:extLst>
              <a:ext uri="{FF2B5EF4-FFF2-40B4-BE49-F238E27FC236}">
                <a16:creationId xmlns:a16="http://schemas.microsoft.com/office/drawing/2014/main" id="{8313CDAC-12B8-1434-BB62-558126DE4088}"/>
              </a:ext>
            </a:extLst>
          </p:cNvPr>
          <p:cNvSpPr txBox="1"/>
          <p:nvPr/>
        </p:nvSpPr>
        <p:spPr>
          <a:xfrm>
            <a:off x="335280" y="540494"/>
            <a:ext cx="11521440" cy="5078313"/>
          </a:xfrm>
          <a:prstGeom prst="rect">
            <a:avLst/>
          </a:prstGeom>
          <a:noFill/>
        </p:spPr>
        <p:txBody>
          <a:bodyPr wrap="square">
            <a:spAutoFit/>
          </a:bodyPr>
          <a:lstStyle/>
          <a:p>
            <a:pPr algn="l" fontAlgn="base"/>
            <a:r>
              <a:rPr lang="en-IN" b="1" i="0" dirty="0">
                <a:solidFill>
                  <a:srgbClr val="1C1C1C"/>
                </a:solidFill>
                <a:effectLst/>
                <a:latin typeface="Verdana" panose="020B0604030504040204" pitchFamily="34" charset="0"/>
              </a:rPr>
              <a:t>By Technology Outlook (Sales, USD Million, 2017-2030)</a:t>
            </a:r>
          </a:p>
          <a:p>
            <a:pPr algn="l" fontAlgn="base"/>
            <a:endParaRPr lang="en-IN" b="1" i="0" dirty="0">
              <a:solidFill>
                <a:srgbClr val="1C1C1C"/>
              </a:solidFill>
              <a:effectLst/>
              <a:latin typeface="Verdana" panose="020B0604030504040204" pitchFamily="34" charset="0"/>
            </a:endParaRP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HEMT</a:t>
            </a:r>
          </a:p>
          <a:p>
            <a:pPr algn="l" fontAlgn="base">
              <a:buFont typeface="Arial" panose="020B0604020202020204" pitchFamily="34" charset="0"/>
              <a:buChar char="•"/>
            </a:pPr>
            <a:r>
              <a:rPr lang="en-IN" b="0" i="0" dirty="0" err="1">
                <a:solidFill>
                  <a:srgbClr val="5E5E5E"/>
                </a:solidFill>
                <a:effectLst/>
                <a:latin typeface="Verdana" panose="020B0604030504040204" pitchFamily="34" charset="0"/>
              </a:rPr>
              <a:t>pHEMT</a:t>
            </a:r>
            <a:endParaRPr lang="en-IN"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HBT</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MESFET</a:t>
            </a:r>
          </a:p>
          <a:p>
            <a:pPr algn="l" fontAlgn="base">
              <a:buFont typeface="Arial" panose="020B0604020202020204" pitchFamily="34" charset="0"/>
              <a:buChar char="•"/>
            </a:pPr>
            <a:r>
              <a:rPr lang="en-IN" b="0" i="0" dirty="0" err="1">
                <a:solidFill>
                  <a:srgbClr val="5E5E5E"/>
                </a:solidFill>
                <a:effectLst/>
                <a:latin typeface="Verdana" panose="020B0604030504040204" pitchFamily="34" charset="0"/>
              </a:rPr>
              <a:t>mHEMT</a:t>
            </a:r>
            <a:endParaRPr lang="en-IN"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E-</a:t>
            </a:r>
            <a:r>
              <a:rPr lang="en-IN" b="0" i="0" dirty="0" err="1">
                <a:solidFill>
                  <a:srgbClr val="5E5E5E"/>
                </a:solidFill>
                <a:effectLst/>
                <a:latin typeface="Verdana" panose="020B0604030504040204" pitchFamily="34" charset="0"/>
              </a:rPr>
              <a:t>pHEMT</a:t>
            </a:r>
            <a:endParaRPr lang="en-IN"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MOS</a:t>
            </a:r>
          </a:p>
          <a:p>
            <a:pPr algn="l" fontAlgn="base"/>
            <a:br>
              <a:rPr lang="en-IN" dirty="0"/>
            </a:br>
            <a:r>
              <a:rPr lang="en-US" b="1" i="0" dirty="0">
                <a:solidFill>
                  <a:srgbClr val="5E5E5E"/>
                </a:solidFill>
                <a:effectLst/>
                <a:latin typeface="Verdana" panose="020B0604030504040204" pitchFamily="34" charset="0"/>
              </a:rPr>
              <a:t>Access full Report Description, TOC, Table of Figure, Chart, </a:t>
            </a:r>
            <a:r>
              <a:rPr lang="en-US" b="1" i="0" dirty="0" err="1">
                <a:solidFill>
                  <a:srgbClr val="5E5E5E"/>
                </a:solidFill>
                <a:effectLst/>
                <a:latin typeface="Verdana" panose="020B0604030504040204" pitchFamily="34" charset="0"/>
              </a:rPr>
              <a:t>etc</a:t>
            </a:r>
            <a:r>
              <a:rPr lang="en-US" b="1" i="0" dirty="0">
                <a:solidFill>
                  <a:srgbClr val="5E5E5E"/>
                </a:solidFill>
                <a:effectLst/>
                <a:latin typeface="Verdana" panose="020B0604030504040204" pitchFamily="34" charset="0"/>
              </a:rPr>
              <a:t>: </a:t>
            </a:r>
            <a:r>
              <a:rPr lang="en-US" b="1" i="0" u="none" strike="noStrike" dirty="0">
                <a:solidFill>
                  <a:srgbClr val="EF4D1C"/>
                </a:solidFill>
                <a:effectLst/>
                <a:latin typeface="Verdana" panose="020B0604030504040204" pitchFamily="34" charset="0"/>
                <a:hlinkClick r:id="rId2"/>
              </a:rPr>
              <a:t>https://www.marketstatsville.com/table-of-content/monolithic-microwave-ic-market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a:p>
            <a:pPr fontAlgn="base"/>
            <a:br>
              <a:rPr lang="en-US" dirty="0"/>
            </a:br>
            <a:r>
              <a:rPr lang="en-US" b="1" dirty="0">
                <a:solidFill>
                  <a:srgbClr val="1C1C1C"/>
                </a:solidFill>
                <a:effectLst/>
                <a:latin typeface="Verdana" panose="020B0604030504040204" pitchFamily="34" charset="0"/>
              </a:rPr>
              <a:t>Major key players in the global Monolithic Microwave IC market are:</a:t>
            </a:r>
          </a:p>
          <a:p>
            <a:pPr fontAlgn="base">
              <a:buFont typeface="Arial" panose="020B0604020202020204" pitchFamily="34" charset="0"/>
              <a:buChar char="•"/>
            </a:pPr>
            <a:r>
              <a:rPr lang="en-US" b="0" i="0" dirty="0">
                <a:solidFill>
                  <a:srgbClr val="5E5E5E"/>
                </a:solidFill>
                <a:effectLst/>
                <a:latin typeface="Verdana" panose="020B0604030504040204" pitchFamily="34" charset="0"/>
              </a:rPr>
              <a:t>Analog Devices, Inc</a:t>
            </a:r>
          </a:p>
          <a:p>
            <a:pPr fontAlgn="base">
              <a:buFont typeface="Arial" panose="020B0604020202020204" pitchFamily="34" charset="0"/>
              <a:buChar char="•"/>
            </a:pPr>
            <a:r>
              <a:rPr lang="en-US" b="0" i="0" dirty="0">
                <a:solidFill>
                  <a:srgbClr val="5E5E5E"/>
                </a:solidFill>
                <a:effectLst/>
                <a:latin typeface="Verdana" panose="020B0604030504040204" pitchFamily="34" charset="0"/>
              </a:rPr>
              <a:t>Broadcom</a:t>
            </a:r>
          </a:p>
          <a:p>
            <a:endParaRPr lang="en-IN" dirty="0"/>
          </a:p>
        </p:txBody>
      </p:sp>
    </p:spTree>
    <p:extLst>
      <p:ext uri="{BB962C8B-B14F-4D97-AF65-F5344CB8AC3E}">
        <p14:creationId xmlns:p14="http://schemas.microsoft.com/office/powerpoint/2010/main" val="35531164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4EBA46-A644-CB04-8B41-19620A75EE28}"/>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A45FDEE3-6736-B261-D873-CC1A06169475}"/>
              </a:ext>
            </a:extLst>
          </p:cNvPr>
          <p:cNvSpPr>
            <a:spLocks noGrp="1"/>
          </p:cNvSpPr>
          <p:nvPr>
            <p:ph type="sldNum" sz="quarter" idx="12"/>
          </p:nvPr>
        </p:nvSpPr>
        <p:spPr/>
        <p:txBody>
          <a:bodyPr/>
          <a:lstStyle/>
          <a:p>
            <a:fld id="{03206E70-9524-410D-AE9B-78D656EAA14D}" type="slidenum">
              <a:rPr lang="en-US" smtClean="0"/>
              <a:pPr/>
              <a:t>9</a:t>
            </a:fld>
            <a:endParaRPr lang="en-US" dirty="0"/>
          </a:p>
        </p:txBody>
      </p:sp>
      <p:sp>
        <p:nvSpPr>
          <p:cNvPr id="5" name="TextBox 4">
            <a:extLst>
              <a:ext uri="{FF2B5EF4-FFF2-40B4-BE49-F238E27FC236}">
                <a16:creationId xmlns:a16="http://schemas.microsoft.com/office/drawing/2014/main" id="{DE57ACF1-CB97-08F2-8823-0E1F4640656D}"/>
              </a:ext>
            </a:extLst>
          </p:cNvPr>
          <p:cNvSpPr txBox="1"/>
          <p:nvPr/>
        </p:nvSpPr>
        <p:spPr>
          <a:xfrm>
            <a:off x="351692" y="1074063"/>
            <a:ext cx="11465170" cy="3693319"/>
          </a:xfrm>
          <a:prstGeom prst="rect">
            <a:avLst/>
          </a:prstGeom>
          <a:noFill/>
        </p:spPr>
        <p:txBody>
          <a:bodyPr wrap="square">
            <a:spAutoFit/>
          </a:bodyPr>
          <a:lstStyle/>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Infineon Technologies AG</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MACOM</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Maxim Integrated</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Mini-Circuits, Inc</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NXP Semiconductors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OMMIC S.A</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Qorvo, Inc</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Skyworks Solutions Inc</a:t>
            </a:r>
          </a:p>
          <a:p>
            <a:pPr algn="l" fontAlgn="base"/>
            <a:r>
              <a:rPr lang="en-US" b="0" i="0" dirty="0">
                <a:solidFill>
                  <a:srgbClr val="5E5E5E"/>
                </a:solidFill>
                <a:effectLst/>
                <a:latin typeface="Verdana" panose="020B0604030504040204" pitchFamily="34" charset="0"/>
              </a:rPr>
              <a:t>(Note: we include the maximum-to-maximum top/key companies in the final report with the recent development, partnership, and acquisition of the companies.)</a:t>
            </a:r>
          </a:p>
          <a:p>
            <a:pPr algn="l" fontAlgn="base"/>
            <a:endParaRPr lang="en-US" b="0" i="0" dirty="0">
              <a:solidFill>
                <a:srgbClr val="5E5E5E"/>
              </a:solidFill>
              <a:effectLst/>
              <a:latin typeface="Verdana" panose="020B0604030504040204" pitchFamily="34" charset="0"/>
            </a:endParaRPr>
          </a:p>
          <a:p>
            <a:pPr algn="l" fontAlgn="base"/>
            <a:r>
              <a:rPr lang="en-US" b="1" i="0" dirty="0">
                <a:solidFill>
                  <a:srgbClr val="5E5E5E"/>
                </a:solidFill>
                <a:effectLst/>
                <a:latin typeface="Verdana" panose="020B0604030504040204" pitchFamily="34" charset="0"/>
              </a:rPr>
              <a:t>Request For Report Description: </a:t>
            </a:r>
            <a:r>
              <a:rPr lang="en-US" b="1" i="0" u="none" strike="noStrike" dirty="0">
                <a:solidFill>
                  <a:srgbClr val="EF4D1C"/>
                </a:solidFill>
                <a:effectLst/>
                <a:latin typeface="Verdana" panose="020B0604030504040204" pitchFamily="34" charset="0"/>
                <a:hlinkClick r:id="rId2"/>
              </a:rPr>
              <a:t>https://www.marketstatsville.com/monolithic-microwave-ic-market</a:t>
            </a:r>
            <a:r>
              <a:rPr lang="en-US" b="1" i="0" dirty="0">
                <a:solidFill>
                  <a:srgbClr val="5E5E5E"/>
                </a:solidFill>
                <a:effectLst/>
                <a:latin typeface="Verdana" panose="020B0604030504040204" pitchFamily="34" charset="0"/>
              </a:rPr>
              <a:t> </a:t>
            </a:r>
            <a:endParaRPr lang="en-IN" dirty="0"/>
          </a:p>
        </p:txBody>
      </p:sp>
    </p:spTree>
    <p:extLst>
      <p:ext uri="{BB962C8B-B14F-4D97-AF65-F5344CB8AC3E}">
        <p14:creationId xmlns:p14="http://schemas.microsoft.com/office/powerpoint/2010/main" val="2013511706"/>
      </p:ext>
    </p:extLst>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5486</TotalTime>
  <Words>1398</Words>
  <Application>Microsoft Office PowerPoint</Application>
  <PresentationFormat>Widescreen</PresentationFormat>
  <Paragraphs>109</Paragraphs>
  <Slides>10</Slides>
  <Notes>3</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10</vt:i4>
      </vt:variant>
    </vt:vector>
  </HeadingPairs>
  <TitlesOfParts>
    <vt:vector size="24" baseType="lpstr">
      <vt:lpstr>Arial</vt:lpstr>
      <vt:lpstr>Calibri</vt:lpstr>
      <vt:lpstr>Calibri (Body)</vt:lpstr>
      <vt:lpstr>Calibri Light</vt:lpstr>
      <vt:lpstr>IBMPlexSans</vt:lpstr>
      <vt:lpstr>Poppins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Chhidami Ahirwar - Market Statsville Group</cp:lastModifiedBy>
  <cp:revision>489</cp:revision>
  <dcterms:created xsi:type="dcterms:W3CDTF">2017-04-19T06:29:38Z</dcterms:created>
  <dcterms:modified xsi:type="dcterms:W3CDTF">2023-09-26T12:55:33Z</dcterms:modified>
</cp:coreProperties>
</file>