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3"/>
  </p:notesMasterIdLst>
  <p:handoutMasterIdLst>
    <p:handoutMasterId r:id="rId14"/>
  </p:handoutMasterIdLst>
  <p:sldIdLst>
    <p:sldId id="257" r:id="rId3"/>
    <p:sldId id="312" r:id="rId4"/>
    <p:sldId id="299" r:id="rId5"/>
    <p:sldId id="269" r:id="rId6"/>
    <p:sldId id="307" r:id="rId7"/>
    <p:sldId id="313" r:id="rId8"/>
    <p:sldId id="314" r:id="rId9"/>
    <p:sldId id="315" r:id="rId10"/>
    <p:sldId id="316" r:id="rId11"/>
    <p:sldId id="29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26-09-2023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9/26/2023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9/26/2023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9/26/2023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monolithic-microwave-ic-market" TargetMode="External"/><Relationship Id="rId2" Type="http://schemas.openxmlformats.org/officeDocument/2006/relationships/hyperlink" Target="https://www.marketstatsville.com/monolithic-microwave-ic-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monolithic-microwave-ic-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table-of-content/monolithic-microwave-ic-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marketstatsville.com/monolithic-microwave-ic-marke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107995" y="458402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Monolithic Microwave IC Market </a:t>
            </a:r>
            <a:r>
              <a:rPr lang="en-US" sz="4760" b="1" dirty="0">
                <a:solidFill>
                  <a:srgbClr val="92D050"/>
                </a:solidFill>
                <a:latin typeface="Calibri (Body)"/>
                <a:ea typeface="Roboto Condensed Light" panose="020B0604020202020204" charset="0"/>
              </a:rPr>
              <a:t>Report Opportunities, and Forecast By 2030</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2022-2030</a:t>
            </a:r>
          </a:p>
        </p:txBody>
      </p:sp>
    </p:spTree>
    <p:extLst>
      <p:ext uri="{BB962C8B-B14F-4D97-AF65-F5344CB8AC3E}">
        <p14:creationId xmlns:p14="http://schemas.microsoft.com/office/powerpoint/2010/main" val="2935615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Monolithic Microwave IC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Monolithic Microwave IC Market 2022 Industry Size, Regions, Emerging Trends, Growth Insights, Opportunities, and Forecast By 2030</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4801314"/>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Monolithic Microwave IC Market by Component (Amplifiers, Phase Shifters, Frequency Multipliers, Others), by Material Type (Gallium Arsenide, Indium Phosphide), by Technology (Metal-Semiconductor Field-Effect Transistor, Others), by Application, by Region – Global Share and Forecast to 2030</a:t>
            </a:r>
          </a:p>
          <a:p>
            <a:pPr algn="l"/>
            <a:endParaRPr lang="en-US" dirty="0">
              <a:solidFill>
                <a:srgbClr val="222222"/>
              </a:solidFill>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EF4D1C"/>
                </a:solidFill>
                <a:effectLst/>
                <a:latin typeface="Verdana" panose="020B0604030504040204" pitchFamily="34" charset="0"/>
                <a:hlinkClick r:id="rId2"/>
              </a:rPr>
              <a:t>global Monolithic Microwave IC market</a:t>
            </a:r>
            <a:r>
              <a:rPr lang="en-US" b="1" i="0" dirty="0">
                <a:solidFill>
                  <a:srgbClr val="5E5E5E"/>
                </a:solidFill>
                <a:effectLst/>
                <a:latin typeface="Verdana" panose="020B0604030504040204" pitchFamily="34" charset="0"/>
              </a:rPr>
              <a:t> </a:t>
            </a:r>
            <a:r>
              <a:rPr lang="en-US" b="0" i="0" dirty="0">
                <a:solidFill>
                  <a:srgbClr val="5E5E5E"/>
                </a:solidFill>
                <a:effectLst/>
                <a:latin typeface="Poppins" panose="00000500000000000000" pitchFamily="2" charset="0"/>
              </a:rPr>
              <a:t>size is expected to grow from </a:t>
            </a:r>
            <a:r>
              <a:rPr lang="en-US" b="1" i="0" dirty="0">
                <a:solidFill>
                  <a:srgbClr val="5E5E5E"/>
                </a:solidFill>
                <a:effectLst/>
                <a:latin typeface="Verdana" panose="020B0604030504040204" pitchFamily="34" charset="0"/>
              </a:rPr>
              <a:t>USD 89.5 billion</a:t>
            </a:r>
            <a:r>
              <a:rPr lang="en-US" b="0" i="0" dirty="0">
                <a:solidFill>
                  <a:srgbClr val="5E5E5E"/>
                </a:solidFill>
                <a:effectLst/>
                <a:latin typeface="Poppins" panose="00000500000000000000" pitchFamily="2" charset="0"/>
              </a:rPr>
              <a:t> </a:t>
            </a:r>
            <a:r>
              <a:rPr lang="en-US" b="1" i="0" dirty="0">
                <a:solidFill>
                  <a:srgbClr val="5E5E5E"/>
                </a:solidFill>
                <a:effectLst/>
                <a:latin typeface="Verdana" panose="020B0604030504040204" pitchFamily="34" charset="0"/>
              </a:rPr>
              <a:t>in 2023</a:t>
            </a:r>
            <a:r>
              <a:rPr lang="en-US" b="0" i="0" dirty="0">
                <a:solidFill>
                  <a:srgbClr val="5E5E5E"/>
                </a:solidFill>
                <a:effectLst/>
                <a:latin typeface="Poppins" panose="00000500000000000000" pitchFamily="2" charset="0"/>
              </a:rPr>
              <a:t> to </a:t>
            </a:r>
            <a:r>
              <a:rPr lang="en-US" b="1" i="0" dirty="0">
                <a:solidFill>
                  <a:srgbClr val="5E5E5E"/>
                </a:solidFill>
                <a:effectLst/>
                <a:latin typeface="Verdana" panose="020B0604030504040204" pitchFamily="34" charset="0"/>
              </a:rPr>
              <a:t>USD 151.5 billion by 2033</a:t>
            </a:r>
            <a:r>
              <a:rPr lang="en-US" b="0" i="0" dirty="0">
                <a:solidFill>
                  <a:srgbClr val="5E5E5E"/>
                </a:solidFill>
                <a:effectLst/>
                <a:latin typeface="Poppins" panose="00000500000000000000" pitchFamily="2" charset="0"/>
              </a:rPr>
              <a:t>, at a </a:t>
            </a:r>
            <a:r>
              <a:rPr lang="en-US" b="1" i="0" dirty="0">
                <a:solidFill>
                  <a:srgbClr val="5E5E5E"/>
                </a:solidFill>
                <a:effectLst/>
                <a:latin typeface="Verdana" panose="020B0604030504040204" pitchFamily="34" charset="0"/>
              </a:rPr>
              <a:t>CAGR of 5.4% </a:t>
            </a:r>
            <a:r>
              <a:rPr lang="en-US" b="0" i="0" dirty="0">
                <a:solidFill>
                  <a:srgbClr val="5E5E5E"/>
                </a:solidFill>
                <a:effectLst/>
                <a:latin typeface="Poppins" panose="00000500000000000000" pitchFamily="2" charset="0"/>
              </a:rPr>
              <a:t>from 2023 to 2033.</a:t>
            </a:r>
          </a:p>
          <a:p>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a:t>
            </a:r>
          </a:p>
          <a:p>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https://www.marketstatsville.com/request-sample/monolithic-microwave-ic-market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F9D809-873C-F9F9-27A8-86B5A89B564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32E96F7D-EDA5-B5E5-A246-AB4013E64622}"/>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846E21C2-AA62-8387-5AC3-697F84580442}"/>
              </a:ext>
            </a:extLst>
          </p:cNvPr>
          <p:cNvSpPr txBox="1"/>
          <p:nvPr/>
        </p:nvSpPr>
        <p:spPr>
          <a:xfrm>
            <a:off x="295422" y="612844"/>
            <a:ext cx="11549575" cy="5909310"/>
          </a:xfrm>
          <a:prstGeom prst="rect">
            <a:avLst/>
          </a:prstGeom>
          <a:noFill/>
        </p:spPr>
        <p:txBody>
          <a:bodyPr wrap="square">
            <a:spAutoFit/>
          </a:bodyPr>
          <a:lstStyle/>
          <a:p>
            <a:pPr algn="l" fontAlgn="base"/>
            <a:r>
              <a:rPr lang="en-IN" b="1" i="0" dirty="0">
                <a:solidFill>
                  <a:srgbClr val="5E5E5E"/>
                </a:solidFill>
                <a:effectLst/>
                <a:latin typeface="Verdana" panose="020B0604030504040204" pitchFamily="34" charset="0"/>
              </a:rPr>
              <a:t>Direct Purchase Report: </a:t>
            </a:r>
            <a:r>
              <a:rPr lang="en-IN" b="1" i="0" u="none" strike="noStrike" dirty="0">
                <a:solidFill>
                  <a:srgbClr val="EF4D1C"/>
                </a:solidFill>
                <a:effectLst/>
                <a:latin typeface="Verdana" panose="020B0604030504040204" pitchFamily="34" charset="0"/>
                <a:hlinkClick r:id="rId2"/>
              </a:rPr>
              <a:t>https://www.marketstatsville.com/buy-now/monolithic-microwave-ic-market?opt=3338</a:t>
            </a:r>
            <a:r>
              <a:rPr lang="en-IN" b="1" i="0" dirty="0">
                <a:solidFill>
                  <a:srgbClr val="5E5E5E"/>
                </a:solidFill>
                <a:effectLst/>
                <a:latin typeface="Verdana" panose="020B0604030504040204" pitchFamily="34" charset="0"/>
              </a:rPr>
              <a:t> </a:t>
            </a:r>
          </a:p>
          <a:p>
            <a:pPr algn="l" fontAlgn="base"/>
            <a:endParaRPr lang="en-IN" b="0" i="0" dirty="0">
              <a:solidFill>
                <a:srgbClr val="5E5E5E"/>
              </a:solidFill>
              <a:effectLst/>
              <a:latin typeface="Verdana" panose="020B0604030504040204" pitchFamily="34" charset="0"/>
            </a:endParaRPr>
          </a:p>
          <a:p>
            <a:pPr algn="l" fontAlgn="base"/>
            <a:r>
              <a:rPr lang="en-IN" b="0" i="0" u="none" strike="noStrike" dirty="0">
                <a:solidFill>
                  <a:srgbClr val="1C1C1C"/>
                </a:solidFill>
                <a:effectLst/>
                <a:latin typeface="Verdana" panose="020B0604030504040204" pitchFamily="34" charset="0"/>
              </a:rPr>
              <a:t>Scope of the Global Monolithic Microwave IC Market</a:t>
            </a:r>
          </a:p>
          <a:p>
            <a:pPr algn="l" fontAlgn="base"/>
            <a:endParaRPr lang="en-IN" b="1" i="0" dirty="0">
              <a:solidFill>
                <a:srgbClr val="1C1C1C"/>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Component Outlook (Sales, USD Million, 2017-2030)         </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Power Amplifiers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Low-noise Amplifiers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Attenuators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Switches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Phase Shifters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Mixers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Voltage-controlled Oscillators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Frequency Multipliers</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Material Type Outlook (Sales, USD Million, 2017-2030)       </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Gallium Arsenide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Indium Phosphate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Indium Gallium Phosphide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Silicon Germanium</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Gallium Nitride</a:t>
            </a:r>
            <a:endParaRPr lang="en-IN" dirty="0"/>
          </a:p>
        </p:txBody>
      </p:sp>
    </p:spTree>
    <p:extLst>
      <p:ext uri="{BB962C8B-B14F-4D97-AF65-F5344CB8AC3E}">
        <p14:creationId xmlns:p14="http://schemas.microsoft.com/office/powerpoint/2010/main" val="3853230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A370FA-5D0A-E0CD-CD61-EFDC8A5DDA4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82541A2E-E6A8-0809-F5B8-7D5EB4ABF667}"/>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FA43060E-76FA-DB07-5DA7-CE5EF2524B41}"/>
              </a:ext>
            </a:extLst>
          </p:cNvPr>
          <p:cNvSpPr txBox="1"/>
          <p:nvPr/>
        </p:nvSpPr>
        <p:spPr>
          <a:xfrm>
            <a:off x="351692" y="381566"/>
            <a:ext cx="11549576" cy="5632311"/>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By Frequency Band Outlook (Sales, USD Million, 2017-2030)</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W Band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V Band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L Band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Ka Band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 Band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K Band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 Band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Ku Band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X Band</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Consumer/enterprise Electronics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Wireless Communication Infrastructure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Automotive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Aerospace &amp; Defense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CATV and Wired Broadband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Test and Measurement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3626468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C37E70-C5AF-5F29-3047-7A070A980178}"/>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13067ED7-E50D-04B7-50A2-226A344C2054}"/>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8313CDAC-12B8-1434-BB62-558126DE4088}"/>
              </a:ext>
            </a:extLst>
          </p:cNvPr>
          <p:cNvSpPr txBox="1"/>
          <p:nvPr/>
        </p:nvSpPr>
        <p:spPr>
          <a:xfrm>
            <a:off x="335280" y="540494"/>
            <a:ext cx="11521440" cy="5078313"/>
          </a:xfrm>
          <a:prstGeom prst="rect">
            <a:avLst/>
          </a:prstGeom>
          <a:noFill/>
        </p:spPr>
        <p:txBody>
          <a:bodyPr wrap="square">
            <a:spAutoFit/>
          </a:bodyPr>
          <a:lstStyle/>
          <a:p>
            <a:pPr algn="l" fontAlgn="base"/>
            <a:r>
              <a:rPr lang="en-IN" b="1" i="0" dirty="0">
                <a:solidFill>
                  <a:srgbClr val="1C1C1C"/>
                </a:solidFill>
                <a:effectLst/>
                <a:latin typeface="Verdana" panose="020B0604030504040204" pitchFamily="34" charset="0"/>
              </a:rPr>
              <a:t>By Technology Outlook (Sales, USD Million, 2017-2030)</a:t>
            </a:r>
          </a:p>
          <a:p>
            <a:pPr algn="l" fontAlgn="base"/>
            <a:endParaRPr lang="en-IN"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HEMT</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pHEMT</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HBT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MESFET</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mHEMT</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E-</a:t>
            </a:r>
            <a:r>
              <a:rPr lang="en-IN" b="0" i="0" dirty="0" err="1">
                <a:solidFill>
                  <a:srgbClr val="5E5E5E"/>
                </a:solidFill>
                <a:effectLst/>
                <a:latin typeface="Verdana" panose="020B0604030504040204" pitchFamily="34" charset="0"/>
              </a:rPr>
              <a:t>pHEMT</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MOS</a:t>
            </a:r>
          </a:p>
          <a:p>
            <a:pPr algn="l" fontAlgn="base"/>
            <a:br>
              <a:rPr lang="en-IN"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2"/>
              </a:rPr>
              <a:t>https://www.marketstatsville.com/table-of-content/monolithic-microwave-ic-market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US" b="1" dirty="0">
                <a:solidFill>
                  <a:srgbClr val="1C1C1C"/>
                </a:solidFill>
                <a:effectLst/>
                <a:latin typeface="Verdana" panose="020B0604030504040204" pitchFamily="34" charset="0"/>
              </a:rPr>
              <a:t>Major key players in the global Monolithic Microwave IC market are:</a:t>
            </a:r>
          </a:p>
          <a:p>
            <a:pPr fontAlgn="base">
              <a:buFont typeface="Arial" panose="020B0604020202020204" pitchFamily="34" charset="0"/>
              <a:buChar char="•"/>
            </a:pPr>
            <a:r>
              <a:rPr lang="en-US" b="0" i="0" dirty="0">
                <a:solidFill>
                  <a:srgbClr val="5E5E5E"/>
                </a:solidFill>
                <a:effectLst/>
                <a:latin typeface="Verdana" panose="020B0604030504040204" pitchFamily="34" charset="0"/>
              </a:rPr>
              <a:t>Analog Devices, Inc</a:t>
            </a:r>
          </a:p>
          <a:p>
            <a:pPr fontAlgn="base">
              <a:buFont typeface="Arial" panose="020B0604020202020204" pitchFamily="34" charset="0"/>
              <a:buChar char="•"/>
            </a:pPr>
            <a:r>
              <a:rPr lang="en-US" b="0" i="0" dirty="0">
                <a:solidFill>
                  <a:srgbClr val="5E5E5E"/>
                </a:solidFill>
                <a:effectLst/>
                <a:latin typeface="Verdana" panose="020B0604030504040204" pitchFamily="34" charset="0"/>
              </a:rPr>
              <a:t>Broadcom</a:t>
            </a:r>
          </a:p>
          <a:p>
            <a:endParaRPr lang="en-IN" dirty="0"/>
          </a:p>
        </p:txBody>
      </p:sp>
    </p:spTree>
    <p:extLst>
      <p:ext uri="{BB962C8B-B14F-4D97-AF65-F5344CB8AC3E}">
        <p14:creationId xmlns:p14="http://schemas.microsoft.com/office/powerpoint/2010/main" val="3553116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4EBA46-A644-CB04-8B41-19620A75EE28}"/>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A45FDEE3-6736-B261-D873-CC1A06169475}"/>
              </a:ext>
            </a:extLst>
          </p:cNvPr>
          <p:cNvSpPr>
            <a:spLocks noGrp="1"/>
          </p:cNvSpPr>
          <p:nvPr>
            <p:ph type="sldNum" sz="quarter" idx="12"/>
          </p:nvPr>
        </p:nvSpPr>
        <p:spPr/>
        <p:txBody>
          <a:bodyPr/>
          <a:lstStyle/>
          <a:p>
            <a:fld id="{03206E70-9524-410D-AE9B-78D656EAA14D}" type="slidenum">
              <a:rPr lang="en-US" smtClean="0"/>
              <a:pPr/>
              <a:t>9</a:t>
            </a:fld>
            <a:endParaRPr lang="en-US" dirty="0"/>
          </a:p>
        </p:txBody>
      </p:sp>
      <p:sp>
        <p:nvSpPr>
          <p:cNvPr id="5" name="TextBox 4">
            <a:extLst>
              <a:ext uri="{FF2B5EF4-FFF2-40B4-BE49-F238E27FC236}">
                <a16:creationId xmlns:a16="http://schemas.microsoft.com/office/drawing/2014/main" id="{DE57ACF1-CB97-08F2-8823-0E1F4640656D}"/>
              </a:ext>
            </a:extLst>
          </p:cNvPr>
          <p:cNvSpPr txBox="1"/>
          <p:nvPr/>
        </p:nvSpPr>
        <p:spPr>
          <a:xfrm>
            <a:off x="351692" y="1074063"/>
            <a:ext cx="11465170" cy="3693319"/>
          </a:xfrm>
          <a:prstGeom prst="rect">
            <a:avLst/>
          </a:prstGeom>
          <a:noFill/>
        </p:spPr>
        <p:txBody>
          <a:bodyPr wrap="square">
            <a:spAutoFit/>
          </a:bodyPr>
          <a:lstStyle/>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Infineon Technologies AG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MACOM</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Maxim Integrated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Mini-Circuits,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NXP Semiconductors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OMMIC S.A</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Qorvo,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Skyworks Solutions Inc</a:t>
            </a: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2"/>
              </a:rPr>
              <a:t>https://www.marketstatsville.com/monolithic-microwave-ic-market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013511706"/>
      </p:ext>
    </p:extLst>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5486</TotalTime>
  <Words>1398</Words>
  <Application>Microsoft Office PowerPoint</Application>
  <PresentationFormat>Widescreen</PresentationFormat>
  <Paragraphs>109</Paragraphs>
  <Slides>10</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10</vt:i4>
      </vt:variant>
    </vt:vector>
  </HeadingPairs>
  <TitlesOfParts>
    <vt:vector size="24"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Chhidami Ahirwar - Market Statsville Group</cp:lastModifiedBy>
  <cp:revision>489</cp:revision>
  <dcterms:created xsi:type="dcterms:W3CDTF">2017-04-19T06:29:38Z</dcterms:created>
  <dcterms:modified xsi:type="dcterms:W3CDTF">2023-09-26T12:55:33Z</dcterms:modified>
</cp:coreProperties>
</file>