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17-11-2023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network-optimization-services-market?utm_source=Manjeet+Free+17+Nov&amp;utm_medium=Manjeet" TargetMode="External"/><Relationship Id="rId2" Type="http://schemas.openxmlformats.org/officeDocument/2006/relationships/hyperlink" Target="https://www.marketstatsville.com/network-optimization-service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network-optimization-services-market?opt=3338&amp;utm_source=Manjeet+Free+17+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circadence.com/" TargetMode="External"/><Relationship Id="rId2" Type="http://schemas.openxmlformats.org/officeDocument/2006/relationships/hyperlink" Target="https://www.marketstatsville.com/table-of-content/network-optimization-services-market" TargetMode="External"/><Relationship Id="rId1" Type="http://schemas.openxmlformats.org/officeDocument/2006/relationships/slideLayout" Target="../slideLayouts/slideLayout7.xml"/><Relationship Id="rId6" Type="http://schemas.openxmlformats.org/officeDocument/2006/relationships/hyperlink" Target="https://www.marketstatsville.com/network-optimization-services-market" TargetMode="External"/><Relationship Id="rId5" Type="http://schemas.openxmlformats.org/officeDocument/2006/relationships/hyperlink" Target="https://www.citrix.com/" TargetMode="External"/><Relationship Id="rId4" Type="http://schemas.openxmlformats.org/officeDocument/2006/relationships/hyperlink" Target="https://www.google.com/aclk?sa=l&amp;ai=DChcSEwjSrfPn49H_AhVamWYCHd61ARsYABAAGgJzbQ&amp;sig=AOD64_0bZKOtFLJfzxPRivYY6U3EtUHMRg&amp;q&amp;adurl&amp;ved=2ahUKEwj8zezn49H_AhWITGwGHeryBJ8Q0Qx6BAgDEA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Network Optimization Services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Network Optimization Services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Network Optimization Services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Network Optimization Services Market by Service (Implementation, Consulting, and Support and Maintenance), by Organization Size, by Application, by Deployment Type, by Industry Vertical, by Region – Global Share and Forecast to 2030</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The </a:t>
            </a:r>
            <a:r>
              <a:rPr lang="en-US" b="0" i="0" dirty="0">
                <a:solidFill>
                  <a:srgbClr val="000000"/>
                </a:solidFill>
                <a:effectLst/>
                <a:latin typeface="Verdana" panose="020B0604030504040204" pitchFamily="34" charset="0"/>
                <a:hlinkClick r:id="rId2"/>
              </a:rPr>
              <a:t>global network optimization market</a:t>
            </a:r>
            <a:r>
              <a:rPr lang="en-US" b="1" i="0" dirty="0">
                <a:solidFill>
                  <a:srgbClr val="000000"/>
                </a:solidFill>
                <a:effectLst/>
                <a:latin typeface="Verdana" panose="020B0604030504040204" pitchFamily="34" charset="0"/>
              </a:rPr>
              <a:t> size</a:t>
            </a:r>
            <a:r>
              <a:rPr lang="en-US" b="0" i="0" dirty="0">
                <a:solidFill>
                  <a:srgbClr val="000000"/>
                </a:solidFill>
                <a:effectLst/>
                <a:latin typeface="Verdana" panose="020B0604030504040204" pitchFamily="34" charset="0"/>
              </a:rPr>
              <a:t> was valued at </a:t>
            </a:r>
            <a:r>
              <a:rPr lang="en-US" b="1" i="0" dirty="0">
                <a:solidFill>
                  <a:srgbClr val="000000"/>
                </a:solidFill>
                <a:effectLst/>
                <a:latin typeface="Verdana" panose="020B0604030504040204" pitchFamily="34" charset="0"/>
              </a:rPr>
              <a:t>USD 3.4 billion in 2021</a:t>
            </a:r>
            <a:r>
              <a:rPr lang="en-US" b="0" i="0" dirty="0">
                <a:solidFill>
                  <a:srgbClr val="000000"/>
                </a:solidFill>
                <a:effectLst/>
                <a:latin typeface="Verdana" panose="020B0604030504040204" pitchFamily="34" charset="0"/>
              </a:rPr>
              <a:t> and is estimated to reach </a:t>
            </a:r>
            <a:r>
              <a:rPr lang="en-US" b="1" i="0" dirty="0">
                <a:solidFill>
                  <a:srgbClr val="000000"/>
                </a:solidFill>
                <a:effectLst/>
                <a:latin typeface="Verdana" panose="020B0604030504040204" pitchFamily="34" charset="0"/>
              </a:rPr>
              <a:t>USD 11.2 billion by 2030</a:t>
            </a:r>
            <a:r>
              <a:rPr lang="en-US" b="0" i="0" dirty="0">
                <a:solidFill>
                  <a:srgbClr val="000000"/>
                </a:solidFill>
                <a:effectLst/>
                <a:latin typeface="Verdana" panose="020B0604030504040204" pitchFamily="34" charset="0"/>
              </a:rPr>
              <a:t> by registering a CAGR of 16.1 % from 2022 to 2030. </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 newly published report by Market Statsville Group (MSG), titled Global Network Optimization Services Market provides an exhaustive analysis of significant industry insights and historical and projected global market figures. MSG expects the global Network Optimization Services market will showcase an impressive CAGR from 2024 to 2033. The comprehensive Network Optimization Services market research study highlights market dynamics, value chain analysis, regulatory framework, growing investment hotspots, competitive landscape, geographical landscape, and extensive market segments.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https://www.marketstatsville.com/request-sample/network-optimization-services-market?utm_source=Manjeet+Free+17+Nov&amp;utm_medium=Manjeet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AF9880-63C5-F7E6-80C6-878C1181965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2C5CE53-9931-F275-7752-BC98552E3B58}"/>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E5F9D052-2271-21B1-10E8-11DA3D81485A}"/>
              </a:ext>
            </a:extLst>
          </p:cNvPr>
          <p:cNvSpPr txBox="1"/>
          <p:nvPr/>
        </p:nvSpPr>
        <p:spPr>
          <a:xfrm>
            <a:off x="300111" y="601120"/>
            <a:ext cx="11591778" cy="5632311"/>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This report contains the historic, present, and forecast analysis of the Network Optimization Services market at segmental, regional, and country-level, including the following market information: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Network Optimization Services Market Revenue, 2018-2023, 2024-2033, (US$ Millions)</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Network Optimization Services Market Sales Volume, 2018-2023, 2024-2033, (Units)</a:t>
            </a:r>
          </a:p>
          <a:p>
            <a:pPr algn="l">
              <a:buFont typeface="Arial" panose="020B0604020202020204" pitchFamily="34" charset="0"/>
              <a:buChar char="•"/>
            </a:pPr>
            <a:r>
              <a:rPr lang="en-US" b="0" i="0" dirty="0">
                <a:solidFill>
                  <a:srgbClr val="000000"/>
                </a:solidFill>
                <a:effectLst/>
                <a:latin typeface="Verdana" panose="020B0604030504040204" pitchFamily="34" charset="0"/>
              </a:rPr>
              <a:t>Share of the top five Network Optimization Services companies in 2023 (%)</a:t>
            </a:r>
          </a:p>
          <a:p>
            <a:pPr algn="l"/>
            <a:br>
              <a:rPr lang="en-US" dirty="0"/>
            </a:br>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https://www.marketstatsville.com/buy-now/network-optimization-services-market?opt=3338&amp;utm_source=Manjeet+Free+17+Nov&amp;utm_medium=Manjeet</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Network Optimization Services Market Segments Covered in this report are:</a:t>
            </a:r>
          </a:p>
          <a:p>
            <a:pPr algn="l"/>
            <a:r>
              <a:rPr lang="en-US" b="1" i="0" dirty="0">
                <a:solidFill>
                  <a:srgbClr val="000000"/>
                </a:solidFill>
                <a:effectLst/>
                <a:latin typeface="Verdana" panose="020B0604030504040204" pitchFamily="34" charset="0"/>
              </a:rPr>
              <a:t>By Service Outlook (Sales/Revenue,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Implementation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Consulting</a:t>
            </a:r>
          </a:p>
          <a:p>
            <a:pPr algn="l">
              <a:buFont typeface="Arial" panose="020B0604020202020204" pitchFamily="34" charset="0"/>
              <a:buChar char="•"/>
            </a:pPr>
            <a:r>
              <a:rPr lang="en-US" b="0" i="0" dirty="0">
                <a:solidFill>
                  <a:srgbClr val="000000"/>
                </a:solidFill>
                <a:effectLst/>
                <a:latin typeface="Verdana" panose="020B0604030504040204" pitchFamily="34" charset="0"/>
              </a:rPr>
              <a:t>Support and Maintenance</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Organization Size Outlook (Sales/Revenue,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SMEs</a:t>
            </a:r>
          </a:p>
          <a:p>
            <a:pPr algn="l">
              <a:buFont typeface="Arial" panose="020B0604020202020204" pitchFamily="34" charset="0"/>
              <a:buChar char="•"/>
            </a:pPr>
            <a:r>
              <a:rPr lang="en-US" b="0" i="0" dirty="0">
                <a:solidFill>
                  <a:srgbClr val="000000"/>
                </a:solidFill>
                <a:effectLst/>
                <a:latin typeface="Verdana" panose="020B0604030504040204" pitchFamily="34" charset="0"/>
              </a:rPr>
              <a:t>Large Enterprise</a:t>
            </a:r>
            <a:endParaRPr lang="en-IN" dirty="0"/>
          </a:p>
        </p:txBody>
      </p:sp>
    </p:spTree>
    <p:extLst>
      <p:ext uri="{BB962C8B-B14F-4D97-AF65-F5344CB8AC3E}">
        <p14:creationId xmlns:p14="http://schemas.microsoft.com/office/powerpoint/2010/main" val="116092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05F924-DFFF-7E48-1143-749F430E1A0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2D1C360-75D1-67E3-ADEB-4F9BE2BDC58E}"/>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58DEF9D3-ACEC-A104-206C-C7EB86FB11AB}"/>
              </a:ext>
            </a:extLst>
          </p:cNvPr>
          <p:cNvSpPr txBox="1"/>
          <p:nvPr/>
        </p:nvSpPr>
        <p:spPr>
          <a:xfrm>
            <a:off x="323557" y="243066"/>
            <a:ext cx="11712688" cy="590931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Industry Vertical Outlook (Sales/Revenue,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Banking, Financial Services, &amp; Insurance</a:t>
            </a:r>
          </a:p>
          <a:p>
            <a:pPr algn="l">
              <a:buFont typeface="Arial" panose="020B0604020202020204" pitchFamily="34" charset="0"/>
              <a:buChar char="•"/>
            </a:pPr>
            <a:r>
              <a:rPr lang="en-US" b="0" i="0" dirty="0">
                <a:solidFill>
                  <a:srgbClr val="000000"/>
                </a:solidFill>
                <a:effectLst/>
                <a:latin typeface="Verdana" panose="020B0604030504040204" pitchFamily="34" charset="0"/>
              </a:rPr>
              <a:t>Telecom</a:t>
            </a:r>
          </a:p>
          <a:p>
            <a:pPr algn="l">
              <a:buFont typeface="Arial" panose="020B0604020202020204" pitchFamily="34" charset="0"/>
              <a:buChar char="•"/>
            </a:pPr>
            <a:r>
              <a:rPr lang="en-US" b="0" i="0" dirty="0">
                <a:solidFill>
                  <a:srgbClr val="000000"/>
                </a:solidFill>
                <a:effectLst/>
                <a:latin typeface="Verdana" panose="020B0604030504040204" pitchFamily="34" charset="0"/>
              </a:rPr>
              <a:t>Government and Defense</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Transportation and Logistics</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Travel and Tourism</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Manufacturing</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Consumer Goods and Retail</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Media and Entertainment</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Energy and Utility</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Healthcare and Life Sciences</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Education</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Information Technology (IT)</a:t>
            </a:r>
          </a:p>
          <a:p>
            <a:pPr marL="742950" lvl="1" indent="-285750"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(Sales/Revenue, USD Billion, 2017-2030)</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Local Networks Optimization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WAN Optimization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RAN Optimization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Data Center Optimization</a:t>
            </a:r>
            <a:endParaRPr lang="en-IN" dirty="0"/>
          </a:p>
        </p:txBody>
      </p:sp>
    </p:spTree>
    <p:extLst>
      <p:ext uri="{BB962C8B-B14F-4D97-AF65-F5344CB8AC3E}">
        <p14:creationId xmlns:p14="http://schemas.microsoft.com/office/powerpoint/2010/main" val="1196240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B91C68-9E79-F16C-E1AB-32818917E71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8335B5A-F8D1-9597-F617-83192522F250}"/>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A2F5BBF7-072C-6CD1-7878-F6048C3E0344}"/>
              </a:ext>
            </a:extLst>
          </p:cNvPr>
          <p:cNvSpPr txBox="1"/>
          <p:nvPr/>
        </p:nvSpPr>
        <p:spPr>
          <a:xfrm>
            <a:off x="286043" y="444197"/>
            <a:ext cx="11619913" cy="5632311"/>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Deployment Type Outlook (Sales/Revenue,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On-premises</a:t>
            </a:r>
          </a:p>
          <a:p>
            <a:pPr algn="l">
              <a:buFont typeface="Arial" panose="020B0604020202020204" pitchFamily="34" charset="0"/>
              <a:buChar char="•"/>
            </a:pPr>
            <a:r>
              <a:rPr lang="en-US" b="0" i="0" dirty="0">
                <a:solidFill>
                  <a:srgbClr val="000000"/>
                </a:solidFill>
                <a:effectLst/>
                <a:latin typeface="Verdana" panose="020B0604030504040204" pitchFamily="34" charset="0"/>
              </a:rPr>
              <a:t>Cloud</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Network Optimization Services Market Regional Analysis in the report covers:</a:t>
            </a:r>
          </a:p>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https://www.marketstatsville.com/table-of-content/network-optimization-services-market</a:t>
            </a:r>
            <a:endParaRPr lang="en-US" b="1" i="0" dirty="0">
              <a:solidFill>
                <a:srgbClr val="000000"/>
              </a:solidFill>
              <a:effectLst/>
              <a:latin typeface="Verdana" panose="020B0604030504040204" pitchFamily="34" charset="0"/>
            </a:endParaRPr>
          </a:p>
          <a:p>
            <a:pPr algn="l"/>
            <a:endParaRPr lang="en-US" b="1"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The key companies covered in the market report are:</a:t>
            </a:r>
          </a:p>
          <a:p>
            <a:pPr algn="l"/>
            <a:endParaRPr lang="en-US" b="1"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Every company follows its own business strategy to attain the maximum market share. Major players operating in the market include </a:t>
            </a:r>
            <a:r>
              <a:rPr lang="en-US" b="0" i="0" dirty="0" err="1">
                <a:solidFill>
                  <a:srgbClr val="000000"/>
                </a:solidFill>
                <a:effectLst/>
                <a:latin typeface="Verdana" panose="020B0604030504040204" pitchFamily="34" charset="0"/>
                <a:hlinkClick r:id="rId3"/>
              </a:rPr>
              <a:t>Circadence</a:t>
            </a:r>
            <a:r>
              <a:rPr lang="en-US"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4"/>
              </a:rPr>
              <a:t>Cisco Systems, Inc</a:t>
            </a:r>
            <a:r>
              <a:rPr lang="en-US"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5"/>
              </a:rPr>
              <a:t>Citrix Systems, Inc</a:t>
            </a:r>
            <a:r>
              <a:rPr lang="en-US" b="0" i="0" dirty="0">
                <a:solidFill>
                  <a:srgbClr val="000000"/>
                </a:solidFill>
                <a:effectLst/>
                <a:latin typeface="Verdana" panose="020B0604030504040204" pitchFamily="34" charset="0"/>
              </a:rPr>
              <a:t>., </a:t>
            </a:r>
            <a:r>
              <a:rPr lang="en-US" b="0" i="0" dirty="0" err="1">
                <a:solidFill>
                  <a:srgbClr val="000000"/>
                </a:solidFill>
                <a:effectLst/>
                <a:latin typeface="Verdana" panose="020B0604030504040204" pitchFamily="34" charset="0"/>
              </a:rPr>
              <a:t>FatPipe</a:t>
            </a:r>
            <a:r>
              <a:rPr lang="en-US" b="0" i="0" dirty="0">
                <a:solidFill>
                  <a:srgbClr val="000000"/>
                </a:solidFill>
                <a:effectLst/>
                <a:latin typeface="Verdana" panose="020B0604030504040204" pitchFamily="34" charset="0"/>
              </a:rPr>
              <a:t> Networks Inc., Huawei Technologies Co., Ltd., </a:t>
            </a:r>
            <a:r>
              <a:rPr lang="en-US" b="0" i="0" dirty="0" err="1">
                <a:solidFill>
                  <a:srgbClr val="000000"/>
                </a:solidFill>
                <a:effectLst/>
                <a:latin typeface="Verdana" panose="020B0604030504040204" pitchFamily="34" charset="0"/>
              </a:rPr>
              <a:t>InfoVista</a:t>
            </a:r>
            <a:r>
              <a:rPr lang="en-US" b="0" i="0" dirty="0">
                <a:solidFill>
                  <a:srgbClr val="000000"/>
                </a:solidFill>
                <a:effectLst/>
                <a:latin typeface="Verdana" panose="020B0604030504040204" pitchFamily="34" charset="0"/>
              </a:rPr>
              <a:t>, NETSCOUT SYSTEMS, INC., Nokia Corporation, SolarWinds Worldwide, LLC, and ZTE Corporation.</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6"/>
              </a:rPr>
              <a:t>https://www.marketstatsville.com/network-optimization-services-market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br>
              <a:rPr lang="en-US" dirty="0"/>
            </a:b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846636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5804</TotalTime>
  <Words>1526</Words>
  <Application>Microsoft Office PowerPoint</Application>
  <PresentationFormat>Widescreen</PresentationFormat>
  <Paragraphs>94</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582</cp:revision>
  <dcterms:created xsi:type="dcterms:W3CDTF">2017-04-19T06:29:38Z</dcterms:created>
  <dcterms:modified xsi:type="dcterms:W3CDTF">2023-11-17T11:14:03Z</dcterms:modified>
</cp:coreProperties>
</file>