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15-03-2024</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3/15/2024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3/15/2024</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3/15/2024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3/15/2024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3/15/2024</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3/15/2024</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3/15/2024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non-fungible-token-market?utm_source=Manjeet+free+15+March&amp;utm_medium=Manjeet" TargetMode="External"/><Relationship Id="rId2" Type="http://schemas.openxmlformats.org/officeDocument/2006/relationships/hyperlink" Target="https://www.marketstatsville.com/non-fungible-token-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non-fungible-token-market" TargetMode="External"/><Relationship Id="rId2" Type="http://schemas.openxmlformats.org/officeDocument/2006/relationships/hyperlink" Target="https://www.marketstatsville.com/buy-now/non-fungible-token-market?opt=3338&amp;utm_source=Manjeet+free+15+March&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nbatopshot.com/" TargetMode="External"/><Relationship Id="rId2" Type="http://schemas.openxmlformats.org/officeDocument/2006/relationships/hyperlink" Target="https://www.marketstatsville.com/non-fungible-token-market" TargetMode="External"/><Relationship Id="rId1" Type="http://schemas.openxmlformats.org/officeDocument/2006/relationships/slideLayout" Target="../slideLayouts/slideLayout7.xml"/><Relationship Id="rId5" Type="http://schemas.openxmlformats.org/officeDocument/2006/relationships/hyperlink" Target="https://www.thehashmasks.com/" TargetMode="External"/><Relationship Id="rId4" Type="http://schemas.openxmlformats.org/officeDocument/2006/relationships/hyperlink" Target="https://cryptopunks.app/"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3255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Non-Fungible Token Market</a:t>
            </a:r>
            <a:r>
              <a:rPr lang="en-US" sz="4800" b="1" i="0" dirty="0">
                <a:solidFill>
                  <a:srgbClr val="92D050"/>
                </a:solidFill>
                <a:effectLst/>
                <a:latin typeface="IBMPlexSans"/>
              </a:rPr>
              <a: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Non-Fungible Token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Non-Fungible Token Market 2022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b="0" i="0" dirty="0">
                <a:solidFill>
                  <a:srgbClr val="212529"/>
                </a:solidFill>
                <a:effectLst/>
                <a:latin typeface="-apple-system"/>
              </a:rPr>
              <a:t>Global Non-Fungible Token Market segmented by Type (Art, Collections, Game, Insurance, Real Estate, Automobile, and Others), by End-User (Personal Use and Commercial Use), and Region- Global Trends, Market Share, and Forecast to 2027</a:t>
            </a:r>
          </a:p>
          <a:p>
            <a:pPr algn="l"/>
            <a:endParaRPr lang="en-US" b="0" i="0" dirty="0">
              <a:solidFill>
                <a:srgbClr val="212529"/>
              </a:solidFill>
              <a:effectLst/>
              <a:latin typeface="-apple-system"/>
            </a:endParaRPr>
          </a:p>
          <a:p>
            <a:pPr algn="l" fontAlgn="base"/>
            <a:r>
              <a:rPr lang="en-US" b="0" i="0" dirty="0">
                <a:solidFill>
                  <a:srgbClr val="5E5E5E"/>
                </a:solidFill>
                <a:effectLst/>
                <a:latin typeface="Verdana" panose="020B0604030504040204" pitchFamily="34" charset="0"/>
              </a:rPr>
              <a:t>A newly published report by Market Statsville Group (MSG), titled </a:t>
            </a:r>
            <a:r>
              <a:rPr lang="en-US" b="0" i="0" u="none" strike="noStrike" dirty="0">
                <a:solidFill>
                  <a:srgbClr val="003D78"/>
                </a:solidFill>
                <a:effectLst/>
                <a:latin typeface="Verdana" panose="020B0604030504040204" pitchFamily="34" charset="0"/>
                <a:hlinkClick r:id="rId2"/>
              </a:rPr>
              <a:t>Global Non-Fungible Token Market</a:t>
            </a:r>
            <a:r>
              <a:rPr lang="en-US" b="0" i="0" dirty="0">
                <a:solidFill>
                  <a:srgbClr val="5E5E5E"/>
                </a:solidFill>
                <a:effectLst/>
                <a:latin typeface="Verdana" panose="020B0604030504040204" pitchFamily="34" charset="0"/>
              </a:rPr>
              <a:t> provides an exhaustive analysis of significant industry insights and historical and projected global market figures. MSG expects the global Non-Fungible Token market will showcase an impressive CAGR from 2024 to 2033. The comprehensive Non-Fungible Token market research study highlights market dynamics, value chain analysis, regulatory framework, growing investment hotspots, competitive landscape, geographical landscape, and extensive market segments.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https://www.marketstatsville.com/request-sample/non-fungible-token-market?utm_source=Manjeet+free+15+March&amp;utm_medium=Manjeet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br>
              <a:rPr lang="en-US" dirty="0"/>
            </a:br>
            <a:endParaRPr lang="en-US" b="0" i="0" dirty="0">
              <a:solidFill>
                <a:srgbClr val="5E5E5E"/>
              </a:solidFill>
              <a:effectLst/>
              <a:latin typeface="Verdana" panose="020B0604030504040204" pitchFamily="34" charset="0"/>
            </a:endParaRPr>
          </a:p>
          <a:p>
            <a:pPr algn="l" fontAlgn="base"/>
            <a:endParaRPr lang="en-IN"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7BA1CD-0BE4-5A50-6C36-6A722E1BA97A}"/>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18CFD28-8B19-132E-80CA-DAECCE4E923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B629B8CA-CAF6-4F1B-E6A0-307E719BA7D3}"/>
              </a:ext>
            </a:extLst>
          </p:cNvPr>
          <p:cNvSpPr txBox="1"/>
          <p:nvPr/>
        </p:nvSpPr>
        <p:spPr>
          <a:xfrm>
            <a:off x="293077" y="889843"/>
            <a:ext cx="11605846"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https://www.marketstatsville.com/buy-now/non-fungible-token-market?opt=3338&amp;utm_source=Manjeet+free+15+March&amp;utm_medium=Manjeet</a:t>
            </a:r>
            <a:endParaRPr lang="en-US" b="1" i="0" u="none" strike="noStrike" dirty="0">
              <a:solidFill>
                <a:srgbClr val="003D78"/>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Non-Fungible Token Market Segments Covered in this report are:</a:t>
            </a:r>
          </a:p>
          <a:p>
            <a:pPr algn="l" fontAlgn="base"/>
            <a:r>
              <a:rPr lang="en-US" b="1" i="0" dirty="0">
                <a:solidFill>
                  <a:srgbClr val="1C1C1C"/>
                </a:solidFill>
                <a:effectLst/>
                <a:latin typeface="Verdana" panose="020B0604030504040204" pitchFamily="34" charset="0"/>
              </a:rPr>
              <a:t>By Type (Revenue, USD Billion, 2017-2027)</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Art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Collectibles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Game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Insurance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Real Estate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Automobile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End-user (Revenue, USD Billion, 2017-2027)</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Personal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Commercial</a:t>
            </a:r>
          </a:p>
          <a:p>
            <a:pPr algn="l" fontAlgn="base"/>
            <a:endParaRPr lang="en-US" b="1"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https://www.marketstatsville.com/table-of-content/non-fungible-token-market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676841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892D58-98D4-353C-4143-0D54BB8ECB58}"/>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577C8AC-3D2D-AF64-2D3C-7DD7AC7E5EB3}"/>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739A20E9-318F-D377-FD3A-8F0708E5D7C0}"/>
              </a:ext>
            </a:extLst>
          </p:cNvPr>
          <p:cNvSpPr txBox="1"/>
          <p:nvPr/>
        </p:nvSpPr>
        <p:spPr>
          <a:xfrm>
            <a:off x="295421" y="1074063"/>
            <a:ext cx="11549575" cy="3416320"/>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https://www.marketstatsville.com/non-fungible-token-market</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The key companies covered in the market report are:</a:t>
            </a:r>
          </a:p>
          <a:p>
            <a:pPr algn="l" fontAlgn="base"/>
            <a:endParaRPr lang="en-US" b="1" i="0" dirty="0">
              <a:solidFill>
                <a:srgbClr val="1C1C1C"/>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non-fungible token market is emerging and evolving with few global players operating in the market such as </a:t>
            </a:r>
            <a:r>
              <a:rPr lang="en-US" b="0" i="0" u="none" strike="noStrike" dirty="0">
                <a:solidFill>
                  <a:srgbClr val="003D78"/>
                </a:solidFill>
                <a:effectLst/>
                <a:latin typeface="Verdana" panose="020B0604030504040204" pitchFamily="34" charset="0"/>
                <a:hlinkClick r:id="rId3"/>
              </a:rPr>
              <a:t>NBA Top Shot</a:t>
            </a:r>
            <a:r>
              <a:rPr lang="en-US" b="0" i="0" dirty="0">
                <a:solidFill>
                  <a:srgbClr val="5E5E5E"/>
                </a:solidFill>
                <a:effectLst/>
                <a:latin typeface="Verdana" panose="020B0604030504040204" pitchFamily="34" charset="0"/>
              </a:rPr>
              <a:t>, </a:t>
            </a:r>
            <a:r>
              <a:rPr lang="en-US" b="0" i="0" u="none" strike="noStrike" dirty="0" err="1">
                <a:solidFill>
                  <a:srgbClr val="003D78"/>
                </a:solidFill>
                <a:effectLst/>
                <a:latin typeface="Verdana" panose="020B0604030504040204" pitchFamily="34" charset="0"/>
                <a:hlinkClick r:id="rId4"/>
              </a:rPr>
              <a:t>Cryptopunks</a:t>
            </a:r>
            <a:r>
              <a:rPr lang="en-US" b="0" i="0" dirty="0">
                <a:solidFill>
                  <a:srgbClr val="5E5E5E"/>
                </a:solidFill>
                <a:effectLst/>
                <a:latin typeface="Verdana" panose="020B0604030504040204" pitchFamily="34" charset="0"/>
              </a:rPr>
              <a:t>, </a:t>
            </a:r>
            <a:r>
              <a:rPr lang="en-US" b="0" i="0" u="none" strike="noStrike" dirty="0" err="1">
                <a:solidFill>
                  <a:srgbClr val="003D78"/>
                </a:solidFill>
                <a:effectLst/>
                <a:latin typeface="Verdana" panose="020B0604030504040204" pitchFamily="34" charset="0"/>
                <a:hlinkClick r:id="rId5"/>
              </a:rPr>
              <a:t>Hashmasks</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Sorare</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CryptoKitties</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Decentraland</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Rarible</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OpenSea</a:t>
            </a:r>
            <a:r>
              <a:rPr lang="en-US" b="0" i="0" dirty="0">
                <a:solidFill>
                  <a:srgbClr val="5E5E5E"/>
                </a:solidFill>
                <a:effectLst/>
                <a:latin typeface="Verdana" panose="020B0604030504040204" pitchFamily="34" charset="0"/>
              </a:rPr>
              <a:t>, </a:t>
            </a:r>
            <a:r>
              <a:rPr lang="en-US" b="0" i="0" dirty="0" err="1">
                <a:solidFill>
                  <a:srgbClr val="5E5E5E"/>
                </a:solidFill>
                <a:effectLst/>
                <a:latin typeface="Verdana" panose="020B0604030504040204" pitchFamily="34" charset="0"/>
              </a:rPr>
              <a:t>SuperRare</a:t>
            </a:r>
            <a:r>
              <a:rPr lang="en-US" b="0" i="0" dirty="0">
                <a:solidFill>
                  <a:srgbClr val="5E5E5E"/>
                </a:solidFill>
                <a:effectLst/>
                <a:latin typeface="Verdana" panose="020B0604030504040204" pitchFamily="34" charset="0"/>
              </a:rPr>
              <a:t>, Ethereum Name Services, and others. These players have been adopting various winning strategies to gain higher shares or retain leading positions around the globe.</a:t>
            </a:r>
          </a:p>
          <a:p>
            <a:br>
              <a:rPr lang="en-US" dirty="0"/>
            </a:br>
            <a:endParaRPr lang="en-IN" dirty="0"/>
          </a:p>
        </p:txBody>
      </p:sp>
    </p:spTree>
    <p:extLst>
      <p:ext uri="{BB962C8B-B14F-4D97-AF65-F5344CB8AC3E}">
        <p14:creationId xmlns:p14="http://schemas.microsoft.com/office/powerpoint/2010/main" val="3377973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5187</TotalTime>
  <Words>1309</Words>
  <Application>Microsoft Office PowerPoint</Application>
  <PresentationFormat>Widescreen</PresentationFormat>
  <Paragraphs>65</Paragraphs>
  <Slides>8</Slides>
  <Notes>2</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-apple-system</vt: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437</cp:revision>
  <dcterms:created xsi:type="dcterms:W3CDTF">2017-04-19T06:29:38Z</dcterms:created>
  <dcterms:modified xsi:type="dcterms:W3CDTF">2024-03-15T11:02:48Z</dcterms:modified>
</cp:coreProperties>
</file>