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07-11-2023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organic-seafood-market?utm_source=Manjeet+Free+7+Nov&amp;utm_medium=Manjeet" TargetMode="External"/><Relationship Id="rId2" Type="http://schemas.openxmlformats.org/officeDocument/2006/relationships/hyperlink" Target="https://www.marketstatsville.com/organic-seafood-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shellfish-farming-market" TargetMode="External"/><Relationship Id="rId2" Type="http://schemas.openxmlformats.org/officeDocument/2006/relationships/hyperlink" Target="https://www.marketstatsville.com/buy-now/organic-seafood-market?opt=3338&amp;utm_source=Manjeet+Free+7+Nov&amp;utm_medium=Manjeet" TargetMode="External"/><Relationship Id="rId1" Type="http://schemas.openxmlformats.org/officeDocument/2006/relationships/slideLayout" Target="../slideLayouts/slideLayout7.xml"/><Relationship Id="rId4" Type="http://schemas.openxmlformats.org/officeDocument/2006/relationships/hyperlink" Target="https://www.marketstatsville.com/table-of-content/organic-seafood-mark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leroyseafood.com/en/tasty-seafood/product-range/leroy-organic/" TargetMode="External"/><Relationship Id="rId2" Type="http://schemas.openxmlformats.org/officeDocument/2006/relationships/hyperlink" Target="https://www.salmar.no/en/customers-consumers/our-products/#:~:text=SalMar%20is%20one%20of%20the,salmon%20from%20Salmar%20was%20harvested" TargetMode="External"/><Relationship Id="rId1" Type="http://schemas.openxmlformats.org/officeDocument/2006/relationships/slideLayout" Target="../slideLayouts/slideLayout7.xml"/><Relationship Id="rId4" Type="http://schemas.openxmlformats.org/officeDocument/2006/relationships/hyperlink" Target="https://www.cookeseafood.com/divisions/cooke-aquaculture/#:~:text=Cooke%20Aquaculture%20Inc.%20is%20a,seabream%20farming%20operations%20in%20Spain"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organic-seafood-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Organic Seafood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Organic Seafood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Organic Seafood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Organic Seafood Market by Type (Organic Fish, Organic Shrimp, Organic Shellfish, and Others), by Application (Food Service Sector, and Retail Sector), and by Region (North America, South America, Europe, Asia Pacific, and Middle East &amp; Africa (MEA)) – Global Share and Forecast to 2033</a:t>
            </a:r>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Organic Seafood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13.4% </a:t>
            </a:r>
            <a:r>
              <a:rPr lang="en-US" b="0" i="0" dirty="0">
                <a:solidFill>
                  <a:srgbClr val="5E5E5E"/>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https://www.marketstatsville.com/request-sample/organic-seafood-market?utm_source=Manjeet+Free+7+Nov&amp;utm_medium=Manjeet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D547D0-54B0-46B4-0E8E-CF88E60F602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7F40EF4-11BC-824F-E551-8371FDACDD3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C7ED9A6-43F8-F55F-22F4-87DA622C11D5}"/>
              </a:ext>
            </a:extLst>
          </p:cNvPr>
          <p:cNvSpPr txBox="1"/>
          <p:nvPr/>
        </p:nvSpPr>
        <p:spPr>
          <a:xfrm>
            <a:off x="295422" y="935564"/>
            <a:ext cx="11605846"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https://www.marketstatsville.com/buy-now/organic-seafood-market?opt=3338&amp;utm_source=Manjeet+Free+7+Nov&amp;utm_medium=Manjeet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Organic Seafood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Organic Fish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Organic Shrimp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Organic </a:t>
            </a:r>
            <a:r>
              <a:rPr lang="en-US" b="0" i="0" u="none" strike="noStrike" dirty="0">
                <a:solidFill>
                  <a:srgbClr val="003D78"/>
                </a:solidFill>
                <a:effectLst/>
                <a:latin typeface="Verdana" panose="020B0604030504040204" pitchFamily="34" charset="0"/>
                <a:hlinkClick r:id="rId3"/>
              </a:rPr>
              <a:t>Shellfish</a:t>
            </a:r>
            <a:r>
              <a:rPr lang="en-US"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Service Sector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 Sector</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4"/>
              </a:rPr>
              <a:t>https://www.marketstatsville.com/table-of-content/organic-seafood-market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6931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76A912-ADB4-A645-F58E-4CB07DC5438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2B7CBEE-F8D8-3EBA-CD7F-1F9BE4E781E6}"/>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5314D0B-8713-9BB5-1CA3-7FC1A5679027}"/>
              </a:ext>
            </a:extLst>
          </p:cNvPr>
          <p:cNvSpPr txBox="1"/>
          <p:nvPr/>
        </p:nvSpPr>
        <p:spPr>
          <a:xfrm>
            <a:off x="335280" y="768928"/>
            <a:ext cx="11521440" cy="4524315"/>
          </a:xfrm>
          <a:prstGeom prst="rect">
            <a:avLst/>
          </a:prstGeom>
          <a:noFill/>
        </p:spPr>
        <p:txBody>
          <a:bodyPr wrap="square">
            <a:spAutoFit/>
          </a:bodyPr>
          <a:lstStyle/>
          <a:p>
            <a:pPr fontAlgn="base"/>
            <a:r>
              <a:rPr lang="en-IN" b="1" dirty="0">
                <a:solidFill>
                  <a:srgbClr val="1C1C1C"/>
                </a:solidFill>
                <a:effectLst/>
                <a:latin typeface="Verdana" panose="020B0604030504040204" pitchFamily="34" charset="0"/>
              </a:rPr>
              <a:t>Major key players in the global Organic Seafood market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2"/>
              </a:rPr>
              <a:t>SalMar</a:t>
            </a:r>
            <a:r>
              <a:rPr lang="en-IN" b="0" i="0" dirty="0">
                <a:solidFill>
                  <a:srgbClr val="5E5E5E"/>
                </a:solidFill>
                <a:effectLst/>
                <a:latin typeface="Verdana" panose="020B0604030504040204" pitchFamily="34" charset="0"/>
              </a:rPr>
              <a:t> </a:t>
            </a:r>
          </a:p>
          <a:p>
            <a:pPr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3"/>
              </a:rPr>
              <a:t>Lerøy</a:t>
            </a:r>
            <a:r>
              <a:rPr lang="en-IN" b="0" i="0" u="none" strike="noStrike" dirty="0">
                <a:solidFill>
                  <a:srgbClr val="003D78"/>
                </a:solidFill>
                <a:effectLst/>
                <a:latin typeface="Verdana" panose="020B0604030504040204" pitchFamily="34" charset="0"/>
                <a:hlinkClick r:id="rId3"/>
              </a:rPr>
              <a:t> Seafood Group</a:t>
            </a:r>
            <a:r>
              <a:rPr lang="en-IN" b="0" i="0" dirty="0">
                <a:solidFill>
                  <a:srgbClr val="5E5E5E"/>
                </a:solidFill>
                <a:effectLst/>
                <a:latin typeface="Verdana" panose="020B0604030504040204" pitchFamily="34" charset="0"/>
              </a:rPr>
              <a:t> </a:t>
            </a:r>
          </a:p>
          <a:p>
            <a:pPr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Cooke Aquaculture</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Flakstadvåg</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laks</a:t>
            </a:r>
            <a:r>
              <a:rPr lang="en-IN" b="0" i="0" dirty="0">
                <a:solidFill>
                  <a:srgbClr val="5E5E5E"/>
                </a:solidFill>
                <a:effectLst/>
                <a:latin typeface="Verdana" panose="020B0604030504040204" pitchFamily="34" charset="0"/>
              </a:rPr>
              <a:t> AS (</a:t>
            </a:r>
            <a:r>
              <a:rPr lang="en-IN" b="0" i="0" dirty="0" err="1">
                <a:solidFill>
                  <a:srgbClr val="5E5E5E"/>
                </a:solidFill>
                <a:effectLst/>
                <a:latin typeface="Verdana" panose="020B0604030504040204" pitchFamily="34" charset="0"/>
              </a:rPr>
              <a:t>Brødrene</a:t>
            </a:r>
            <a:r>
              <a:rPr lang="en-IN" b="0" i="0" dirty="0">
                <a:solidFill>
                  <a:srgbClr val="5E5E5E"/>
                </a:solidFill>
                <a:effectLst/>
                <a:latin typeface="Verdana" panose="020B0604030504040204" pitchFamily="34" charset="0"/>
              </a:rPr>
              <a:t> Karlsen Holding AS)</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Glenarm Organic Salmon</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The Irish Organic Salmon Company</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AquaChile</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Agrosuper</a:t>
            </a:r>
            <a:r>
              <a:rPr lang="en-IN" b="0" i="0" dirty="0">
                <a:solidFill>
                  <a:srgbClr val="5E5E5E"/>
                </a:solidFill>
                <a:effectLst/>
                <a:latin typeface="Verdana" panose="020B0604030504040204" pitchFamily="34" charset="0"/>
              </a:rPr>
              <a:t>)</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Scottish Salmon Company (</a:t>
            </a:r>
            <a:r>
              <a:rPr lang="en-IN" b="0" i="0" dirty="0" err="1">
                <a:solidFill>
                  <a:srgbClr val="5E5E5E"/>
                </a:solidFill>
                <a:effectLst/>
                <a:latin typeface="Verdana" panose="020B0604030504040204" pitchFamily="34" charset="0"/>
              </a:rPr>
              <a:t>Bakkafrost</a:t>
            </a:r>
            <a:r>
              <a:rPr lang="en-IN" b="0" i="0" dirty="0">
                <a:solidFill>
                  <a:srgbClr val="5E5E5E"/>
                </a:solidFill>
                <a:effectLst/>
                <a:latin typeface="Verdana" panose="020B0604030504040204" pitchFamily="34" charset="0"/>
              </a:rPr>
              <a:t>)</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Creative Salmon</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Omarsa</a:t>
            </a:r>
            <a:r>
              <a:rPr lang="en-IN" b="0" i="0" dirty="0">
                <a:solidFill>
                  <a:srgbClr val="5E5E5E"/>
                </a:solidFill>
                <a:effectLst/>
                <a:latin typeface="Verdana" panose="020B0604030504040204" pitchFamily="34" charset="0"/>
              </a:rPr>
              <a:t> S.A</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MSeafood</a:t>
            </a:r>
            <a:r>
              <a:rPr lang="en-IN" b="0" i="0" dirty="0">
                <a:solidFill>
                  <a:srgbClr val="5E5E5E"/>
                </a:solidFill>
                <a:effectLst/>
                <a:latin typeface="Verdana" panose="020B0604030504040204" pitchFamily="34" charset="0"/>
              </a:rPr>
              <a:t> Corp</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Ristic</a:t>
            </a:r>
            <a:r>
              <a:rPr lang="en-IN" b="0" i="0" dirty="0">
                <a:solidFill>
                  <a:srgbClr val="5E5E5E"/>
                </a:solidFill>
                <a:effectLst/>
                <a:latin typeface="Verdana" panose="020B0604030504040204" pitchFamily="34" charset="0"/>
              </a:rPr>
              <a:t> GmbH</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Vinnbio</a:t>
            </a:r>
            <a:r>
              <a:rPr lang="en-IN" b="0" i="0" dirty="0">
                <a:solidFill>
                  <a:srgbClr val="5E5E5E"/>
                </a:solidFill>
                <a:effectLst/>
                <a:latin typeface="Verdana" panose="020B0604030504040204" pitchFamily="34" charset="0"/>
              </a:rPr>
              <a:t> India</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Seajoy</a:t>
            </a:r>
            <a:r>
              <a:rPr lang="en-IN" b="0" i="0" dirty="0">
                <a:solidFill>
                  <a:srgbClr val="5E5E5E"/>
                </a:solidFill>
                <a:effectLst/>
                <a:latin typeface="Verdana" panose="020B0604030504040204" pitchFamily="34" charset="0"/>
              </a:rPr>
              <a:t> Group</a:t>
            </a:r>
            <a:endParaRPr lang="en-IN" dirty="0"/>
          </a:p>
        </p:txBody>
      </p:sp>
    </p:spTree>
    <p:extLst>
      <p:ext uri="{BB962C8B-B14F-4D97-AF65-F5344CB8AC3E}">
        <p14:creationId xmlns:p14="http://schemas.microsoft.com/office/powerpoint/2010/main" val="957354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A303AB-F838-E8E0-9FB9-7D7DA741552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4789C2C-22C7-2647-ABBA-A4125812AE21}"/>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A28C1FC8-F9BF-45D7-4010-CF040826C16F}"/>
              </a:ext>
            </a:extLst>
          </p:cNvPr>
          <p:cNvSpPr txBox="1"/>
          <p:nvPr/>
        </p:nvSpPr>
        <p:spPr>
          <a:xfrm>
            <a:off x="309489" y="1074063"/>
            <a:ext cx="11521440" cy="3693319"/>
          </a:xfrm>
          <a:prstGeom prst="rect">
            <a:avLst/>
          </a:prstGeom>
          <a:noFill/>
        </p:spPr>
        <p:txBody>
          <a:bodyPr wrap="square">
            <a:spAutoFit/>
          </a:bodyPr>
          <a:lstStyle/>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Dom International Limited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Carribbean</a:t>
            </a:r>
            <a:r>
              <a:rPr lang="en-US" b="0" i="0" dirty="0">
                <a:solidFill>
                  <a:srgbClr val="5E5E5E"/>
                </a:solidFill>
                <a:effectLst/>
                <a:latin typeface="Verdana" panose="020B0604030504040204" pitchFamily="34" charset="0"/>
              </a:rPr>
              <a:t> Shrimp Company Limited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Artisanfish</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Ananda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Orchid Marine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Mannin</a:t>
            </a:r>
            <a:r>
              <a:rPr lang="en-US" b="0" i="0" dirty="0">
                <a:solidFill>
                  <a:srgbClr val="5E5E5E"/>
                </a:solidFill>
                <a:effectLst/>
                <a:latin typeface="Verdana" panose="020B0604030504040204" pitchFamily="34" charset="0"/>
              </a:rPr>
              <a:t> Bay Salmon Limited CURRAUN FISHERIES LIMITED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Bradan</a:t>
            </a:r>
            <a:r>
              <a:rPr lang="en-US" b="0" i="0" dirty="0">
                <a:solidFill>
                  <a:srgbClr val="5E5E5E"/>
                </a:solidFill>
                <a:effectLst/>
                <a:latin typeface="Verdana" panose="020B0604030504040204" pitchFamily="34" charset="0"/>
              </a:rPr>
              <a:t> Beo Teo</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https://www.marketstatsville.com/organic-seafood-market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3717833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5760</TotalTime>
  <Words>1387</Words>
  <Application>Microsoft Office PowerPoint</Application>
  <PresentationFormat>Widescreen</PresentationFormat>
  <Paragraphs>86</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567</cp:revision>
  <dcterms:created xsi:type="dcterms:W3CDTF">2017-04-19T06:29:38Z</dcterms:created>
  <dcterms:modified xsi:type="dcterms:W3CDTF">2023-11-07T10:21:02Z</dcterms:modified>
</cp:coreProperties>
</file>