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13-09-2023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9/13/2023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payment-gateway-market" TargetMode="External"/><Relationship Id="rId2" Type="http://schemas.openxmlformats.org/officeDocument/2006/relationships/hyperlink" Target="https://www.marketstatsville.com/payment-gatewa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payment-gatewa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www.paypal.com" TargetMode="External"/><Relationship Id="rId2" Type="http://schemas.openxmlformats.org/officeDocument/2006/relationships/hyperlink" Target="https://www.marketstatsville.com/table-of-content/payment-gateway-market" TargetMode="External"/><Relationship Id="rId1" Type="http://schemas.openxmlformats.org/officeDocument/2006/relationships/slideLayout" Target="../slideLayouts/slideLayout7.xml"/><Relationship Id="rId5" Type="http://schemas.openxmlformats.org/officeDocument/2006/relationships/hyperlink" Target="mailto:www.amazonpay.in" TargetMode="External"/><Relationship Id="rId4" Type="http://schemas.openxmlformats.org/officeDocument/2006/relationships/hyperlink" Target="mailto:stripe.com"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payment-gateway-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Payment Gateway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Payment Gateway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Payment Gateway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dirty="0">
                <a:solidFill>
                  <a:srgbClr val="222222"/>
                </a:solidFill>
                <a:latin typeface="Verdana" panose="020B0604030504040204" pitchFamily="34" charset="0"/>
              </a:rPr>
              <a:t>Payment Gateway Market by Type (Online Mode, Offline Mode), by Application (Retail &amp; E-commerce, Media &amp; Entertainment, BFSI, Other (Hospitality, travel), by Organizational Size (Large Enterprises, Small &amp; Medium Enterprises) and by Region (US, Canada, Mexico) – Global Share and Forecast to 2033</a:t>
            </a:r>
          </a:p>
          <a:p>
            <a:pPr algn="l"/>
            <a:endParaRPr lang="en-US" dirty="0">
              <a:solidFill>
                <a:srgbClr val="222222"/>
              </a:solidFill>
              <a:latin typeface="Verdana" panose="020B0604030504040204" pitchFamily="34" charset="0"/>
            </a:endParaRPr>
          </a:p>
          <a:p>
            <a:pPr algn="l"/>
            <a:r>
              <a:rPr lang="en-US" b="0" i="0" dirty="0">
                <a:solidFill>
                  <a:srgbClr val="222222"/>
                </a:solidFill>
                <a:effectLst/>
                <a:latin typeface="Arial" panose="020B0604020202020204" pitchFamily="34" charset="0"/>
              </a:rPr>
              <a:t>According to the Market Statsville Group (MSG), the </a:t>
            </a:r>
            <a:r>
              <a:rPr lang="en-US" b="0" i="0" u="none" strike="noStrike" dirty="0">
                <a:solidFill>
                  <a:srgbClr val="CC6611"/>
                </a:solidFill>
                <a:effectLst/>
                <a:latin typeface="Arial" panose="020B0604020202020204" pitchFamily="34" charset="0"/>
                <a:hlinkClick r:id="rId2"/>
              </a:rPr>
              <a:t>global payment gateway market</a:t>
            </a:r>
            <a:r>
              <a:rPr lang="en-US" b="1" i="0" dirty="0">
                <a:solidFill>
                  <a:srgbClr val="222222"/>
                </a:solidFill>
                <a:effectLst/>
                <a:latin typeface="Arial" panose="020B0604020202020204" pitchFamily="34" charset="0"/>
              </a:rPr>
              <a:t> </a:t>
            </a:r>
            <a:r>
              <a:rPr lang="en-US" b="0" i="0" dirty="0">
                <a:solidFill>
                  <a:srgbClr val="222222"/>
                </a:solidFill>
                <a:effectLst/>
                <a:latin typeface="Arial" panose="020B0604020202020204" pitchFamily="34" charset="0"/>
              </a:rPr>
              <a:t>size is expected to grow from </a:t>
            </a:r>
            <a:r>
              <a:rPr lang="en-US" b="1" i="0" dirty="0">
                <a:solidFill>
                  <a:srgbClr val="222222"/>
                </a:solidFill>
                <a:effectLst/>
                <a:latin typeface="Arial" panose="020B0604020202020204" pitchFamily="34" charset="0"/>
              </a:rPr>
              <a:t>USD 39,118.86 million in 2022</a:t>
            </a:r>
            <a:r>
              <a:rPr lang="en-US" b="0" i="0" dirty="0">
                <a:solidFill>
                  <a:srgbClr val="222222"/>
                </a:solidFill>
                <a:effectLst/>
                <a:latin typeface="Arial" panose="020B0604020202020204" pitchFamily="34" charset="0"/>
              </a:rPr>
              <a:t> to </a:t>
            </a:r>
            <a:r>
              <a:rPr lang="en-US" b="1" i="0" dirty="0">
                <a:solidFill>
                  <a:srgbClr val="222222"/>
                </a:solidFill>
                <a:effectLst/>
                <a:latin typeface="Arial" panose="020B0604020202020204" pitchFamily="34" charset="0"/>
              </a:rPr>
              <a:t>USD 2,04,011.03 million by 2033</a:t>
            </a:r>
            <a:r>
              <a:rPr lang="en-US" b="0" i="0" dirty="0">
                <a:solidFill>
                  <a:srgbClr val="222222"/>
                </a:solidFill>
                <a:effectLst/>
                <a:latin typeface="Arial" panose="020B0604020202020204" pitchFamily="34" charset="0"/>
              </a:rPr>
              <a:t>, growing at a </a:t>
            </a:r>
            <a:r>
              <a:rPr lang="en-US" b="1" i="0" dirty="0">
                <a:solidFill>
                  <a:srgbClr val="222222"/>
                </a:solidFill>
                <a:effectLst/>
                <a:latin typeface="Arial" panose="020B0604020202020204" pitchFamily="34" charset="0"/>
              </a:rPr>
              <a:t>CAGR of 16.2</a:t>
            </a:r>
            <a:r>
              <a:rPr lang="en-US" b="1" i="0" dirty="0">
                <a:solidFill>
                  <a:srgbClr val="222222"/>
                </a:solidFill>
                <a:effectLst/>
                <a:latin typeface="Verdana" panose="020B0604030504040204" pitchFamily="34" charset="0"/>
              </a:rPr>
              <a:t>%</a:t>
            </a:r>
            <a:r>
              <a:rPr lang="en-US" b="0" i="0" dirty="0">
                <a:solidFill>
                  <a:srgbClr val="222222"/>
                </a:solidFill>
                <a:effectLst/>
                <a:latin typeface="Arial" panose="020B0604020202020204" pitchFamily="34" charset="0"/>
              </a:rPr>
              <a:t> from 2023 to 2033. </a:t>
            </a:r>
          </a:p>
          <a:p>
            <a:pPr algn="l"/>
            <a:r>
              <a:rPr lang="en-US" b="0" i="0" dirty="0">
                <a:solidFill>
                  <a:srgbClr val="222222"/>
                </a:solidFill>
                <a:effectLst/>
                <a:latin typeface="Verdana" panose="020B0604030504040204" pitchFamily="34" charset="0"/>
              </a:rPr>
              <a:t>The payment gateway market has witnessed significant growth in recent years, driven by the rapid expansion of e-commerce and digital payment solutions. With the increasing adoption of online shopping and mobile commerce, businesses are seeking secure and seamless payment processing systems. Payment gateway providers offer a range of services, including transaction processing, fraud prevention, and integration with various payment methods. The market is highly competitive, with key players constantly innovating to offer advanced features like tokenization, biometric authentication, and real-time analytics</a:t>
            </a:r>
          </a:p>
          <a:p>
            <a:pPr algn="l"/>
            <a:endParaRPr lang="en-US" dirty="0">
              <a:solidFill>
                <a:srgbClr val="222222"/>
              </a:solidFill>
              <a:latin typeface="Verdana" panose="020B0604030504040204" pitchFamily="34" charset="0"/>
            </a:endParaRPr>
          </a:p>
          <a:p>
            <a:pPr algn="l"/>
            <a:r>
              <a:rPr lang="en-US" b="1" i="0" dirty="0">
                <a:solidFill>
                  <a:srgbClr val="222222"/>
                </a:solidFill>
                <a:effectLst/>
                <a:latin typeface="Verdana" panose="020B0604030504040204" pitchFamily="34" charset="0"/>
              </a:rPr>
              <a:t>Request Sample Copy of this Report: </a:t>
            </a:r>
            <a:r>
              <a:rPr lang="en-US" b="1" i="0" u="none" strike="noStrike" dirty="0">
                <a:solidFill>
                  <a:srgbClr val="CC6611"/>
                </a:solidFill>
                <a:effectLst/>
                <a:latin typeface="Verdana" panose="020B0604030504040204" pitchFamily="34" charset="0"/>
                <a:hlinkClick r:id="rId3"/>
              </a:rPr>
              <a:t>https://www.marketstatsville.com/request-sample/payment-gateway-market</a:t>
            </a:r>
            <a:r>
              <a:rPr lang="en-US" b="1" i="0" dirty="0">
                <a:solidFill>
                  <a:srgbClr val="000000"/>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E83A67-F3AF-F81A-87EF-50F203E35B9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73F418E-26D5-CFB3-1329-6B2CEFBBE04B}"/>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26B127A-472B-09EE-0261-1FA518D53CD0}"/>
              </a:ext>
            </a:extLst>
          </p:cNvPr>
          <p:cNvSpPr txBox="1"/>
          <p:nvPr/>
        </p:nvSpPr>
        <p:spPr>
          <a:xfrm>
            <a:off x="286043" y="670283"/>
            <a:ext cx="11619914" cy="5909310"/>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Direct Purchase Report: </a:t>
            </a:r>
            <a:r>
              <a:rPr lang="en-US" b="1" i="0" u="none" strike="noStrike" dirty="0">
                <a:solidFill>
                  <a:srgbClr val="CC6611"/>
                </a:solidFill>
                <a:effectLst/>
                <a:latin typeface="Verdana" panose="020B0604030504040204" pitchFamily="34" charset="0"/>
                <a:hlinkClick r:id="rId2"/>
              </a:rPr>
              <a:t>https://www.marketstatsville.com/buy-now/payment-gateway-market?opt=3338</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pPr algn="l"/>
            <a:br>
              <a:rPr lang="en-US" dirty="0"/>
            </a:br>
            <a:r>
              <a:rPr lang="en-IN" b="1" i="0" u="sng" dirty="0">
                <a:solidFill>
                  <a:srgbClr val="222222"/>
                </a:solidFill>
                <a:effectLst/>
                <a:latin typeface="Verdana" panose="020B0604030504040204" pitchFamily="34" charset="0"/>
              </a:rPr>
              <a:t>Market Segmentation Analysis</a:t>
            </a:r>
          </a:p>
          <a:p>
            <a:pPr algn="l"/>
            <a:endParaRPr lang="en-IN" b="1" i="0" dirty="0">
              <a:solidFill>
                <a:srgbClr val="222222"/>
              </a:solidFill>
              <a:effectLst/>
              <a:latin typeface="Verdana" panose="020B0604030504040204" pitchFamily="34" charset="0"/>
            </a:endParaRPr>
          </a:p>
          <a:p>
            <a:pPr algn="l"/>
            <a:r>
              <a:rPr lang="en-IN" b="0" i="0" dirty="0">
                <a:solidFill>
                  <a:srgbClr val="222222"/>
                </a:solidFill>
                <a:effectLst/>
                <a:latin typeface="Verdana" panose="020B0604030504040204" pitchFamily="34" charset="0"/>
              </a:rPr>
              <a:t>The study categorizes the global Payment Gateway market based on equipment type, technology, type, installation method, distribution channel, application, and regions.</a:t>
            </a:r>
          </a:p>
          <a:p>
            <a:pPr algn="l"/>
            <a:endParaRPr lang="en-IN" b="0" i="0" dirty="0">
              <a:solidFill>
                <a:srgbClr val="222222"/>
              </a:solidFill>
              <a:effectLst/>
              <a:latin typeface="Verdana" panose="020B0604030504040204" pitchFamily="34" charset="0"/>
            </a:endParaRPr>
          </a:p>
          <a:p>
            <a:pPr algn="l"/>
            <a:r>
              <a:rPr lang="en-IN" b="1" i="0" dirty="0">
                <a:solidFill>
                  <a:srgbClr val="222222"/>
                </a:solidFill>
                <a:effectLst/>
                <a:latin typeface="Verdana" panose="020B0604030504040204" pitchFamily="34" charset="0"/>
              </a:rPr>
              <a:t>By Type Outlook (Sales, USD Million, 2019-2033)</a:t>
            </a:r>
          </a:p>
          <a:p>
            <a:pPr algn="l"/>
            <a:endParaRPr lang="en-IN" b="1" i="0" dirty="0">
              <a:solidFill>
                <a:srgbClr val="222222"/>
              </a:solidFill>
              <a:effectLst/>
              <a:latin typeface="Verdana" panose="020B0604030504040204" pitchFamily="34" charset="0"/>
            </a:endParaRPr>
          </a:p>
          <a:p>
            <a:pPr algn="l">
              <a:buFont typeface="Arial" panose="020B0604020202020204" pitchFamily="34" charset="0"/>
              <a:buChar char="•"/>
            </a:pPr>
            <a:r>
              <a:rPr lang="en-IN" b="0" i="0" dirty="0">
                <a:solidFill>
                  <a:srgbClr val="222222"/>
                </a:solidFill>
                <a:effectLst/>
                <a:latin typeface="Verdana" panose="020B0604030504040204" pitchFamily="34" charset="0"/>
              </a:rPr>
              <a:t>Online Mode</a:t>
            </a:r>
          </a:p>
          <a:p>
            <a:pPr algn="l">
              <a:buFont typeface="Arial" panose="020B0604020202020204" pitchFamily="34" charset="0"/>
              <a:buChar char="•"/>
            </a:pPr>
            <a:r>
              <a:rPr lang="en-IN" b="0" i="0" dirty="0">
                <a:solidFill>
                  <a:srgbClr val="222222"/>
                </a:solidFill>
                <a:effectLst/>
                <a:latin typeface="Verdana" panose="020B0604030504040204" pitchFamily="34" charset="0"/>
              </a:rPr>
              <a:t>Offline Mode</a:t>
            </a:r>
          </a:p>
          <a:p>
            <a:pPr algn="l"/>
            <a:r>
              <a:rPr lang="en-IN" b="1" i="0" dirty="0">
                <a:solidFill>
                  <a:srgbClr val="222222"/>
                </a:solidFill>
                <a:effectLst/>
                <a:latin typeface="Verdana" panose="020B0604030504040204" pitchFamily="34" charset="0"/>
              </a:rPr>
              <a:t>By Organizational Size Outlook (Sales, USD Million, 2019-2033)</a:t>
            </a:r>
            <a:endParaRPr lang="en-IN" b="0" i="0" dirty="0">
              <a:solidFill>
                <a:srgbClr val="222222"/>
              </a:solidFill>
              <a:effectLst/>
              <a:latin typeface="Verdana" panose="020B0604030504040204" pitchFamily="34" charset="0"/>
            </a:endParaRPr>
          </a:p>
          <a:p>
            <a:pPr algn="l">
              <a:buFont typeface="Arial" panose="020B0604020202020204" pitchFamily="34" charset="0"/>
              <a:buChar char="•"/>
            </a:pPr>
            <a:r>
              <a:rPr lang="en-IN" b="0" i="0" dirty="0">
                <a:solidFill>
                  <a:srgbClr val="222222"/>
                </a:solidFill>
                <a:effectLst/>
                <a:latin typeface="Verdana" panose="020B0604030504040204" pitchFamily="34" charset="0"/>
              </a:rPr>
              <a:t>Large Enterprises</a:t>
            </a:r>
          </a:p>
          <a:p>
            <a:pPr algn="l">
              <a:buFont typeface="Arial" panose="020B0604020202020204" pitchFamily="34" charset="0"/>
              <a:buChar char="•"/>
            </a:pPr>
            <a:r>
              <a:rPr lang="en-IN" b="0" i="0" dirty="0">
                <a:solidFill>
                  <a:srgbClr val="222222"/>
                </a:solidFill>
                <a:effectLst/>
                <a:latin typeface="Verdana" panose="020B0604030504040204" pitchFamily="34" charset="0"/>
              </a:rPr>
              <a:t>Small &amp; Medium Enterprises</a:t>
            </a:r>
          </a:p>
          <a:p>
            <a:pPr algn="l">
              <a:buFont typeface="Arial" panose="020B0604020202020204" pitchFamily="34" charset="0"/>
              <a:buChar char="•"/>
            </a:pPr>
            <a:endParaRPr lang="en-IN" b="0" i="0" dirty="0">
              <a:solidFill>
                <a:srgbClr val="222222"/>
              </a:solidFill>
              <a:effectLst/>
              <a:latin typeface="Verdana" panose="020B0604030504040204" pitchFamily="34" charset="0"/>
            </a:endParaRPr>
          </a:p>
          <a:p>
            <a:pPr algn="l"/>
            <a:r>
              <a:rPr lang="en-IN" b="1" i="0" dirty="0">
                <a:solidFill>
                  <a:srgbClr val="222222"/>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222222"/>
                </a:solidFill>
                <a:effectLst/>
                <a:latin typeface="Verdana" panose="020B0604030504040204" pitchFamily="34" charset="0"/>
              </a:rPr>
              <a:t>Retail &amp; E-commerce</a:t>
            </a:r>
          </a:p>
          <a:p>
            <a:pPr algn="l">
              <a:buFont typeface="Arial" panose="020B0604020202020204" pitchFamily="34" charset="0"/>
              <a:buChar char="•"/>
            </a:pPr>
            <a:r>
              <a:rPr lang="en-IN" b="0" i="0" dirty="0">
                <a:solidFill>
                  <a:srgbClr val="222222"/>
                </a:solidFill>
                <a:effectLst/>
                <a:latin typeface="Verdana" panose="020B0604030504040204" pitchFamily="34" charset="0"/>
              </a:rPr>
              <a:t>Media &amp; Entertainment</a:t>
            </a:r>
          </a:p>
          <a:p>
            <a:pPr algn="l">
              <a:buFont typeface="Arial" panose="020B0604020202020204" pitchFamily="34" charset="0"/>
              <a:buChar char="•"/>
            </a:pPr>
            <a:r>
              <a:rPr lang="en-IN" b="0" i="0" dirty="0">
                <a:solidFill>
                  <a:srgbClr val="222222"/>
                </a:solidFill>
                <a:effectLst/>
                <a:latin typeface="Verdana" panose="020B0604030504040204" pitchFamily="34" charset="0"/>
              </a:rPr>
              <a:t>BFSI</a:t>
            </a:r>
          </a:p>
          <a:p>
            <a:pPr algn="l">
              <a:buFont typeface="Arial" panose="020B0604020202020204" pitchFamily="34" charset="0"/>
              <a:buChar char="•"/>
            </a:pPr>
            <a:r>
              <a:rPr lang="en-IN" b="0" i="0" dirty="0">
                <a:solidFill>
                  <a:srgbClr val="222222"/>
                </a:solidFill>
                <a:effectLst/>
                <a:latin typeface="Verdana" panose="020B0604030504040204" pitchFamily="34" charset="0"/>
              </a:rPr>
              <a:t>Other (Hospitality, travel)</a:t>
            </a:r>
            <a:endParaRPr lang="en-IN" dirty="0"/>
          </a:p>
        </p:txBody>
      </p:sp>
    </p:spTree>
    <p:extLst>
      <p:ext uri="{BB962C8B-B14F-4D97-AF65-F5344CB8AC3E}">
        <p14:creationId xmlns:p14="http://schemas.microsoft.com/office/powerpoint/2010/main" val="3319516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305AA-FE71-593F-B5A0-5292442A642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5305AC3-2915-7C38-9A5A-95A5FBCC85C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32BFC3FD-081D-1C59-F002-C1836684A6B5}"/>
              </a:ext>
            </a:extLst>
          </p:cNvPr>
          <p:cNvSpPr txBox="1"/>
          <p:nvPr/>
        </p:nvSpPr>
        <p:spPr>
          <a:xfrm>
            <a:off x="307145" y="585877"/>
            <a:ext cx="11577710" cy="5632311"/>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Access full Report Description, TOC, Table of Figure, Chart, </a:t>
            </a:r>
            <a:r>
              <a:rPr lang="en-US" b="1" i="0" dirty="0" err="1">
                <a:solidFill>
                  <a:srgbClr val="222222"/>
                </a:solidFill>
                <a:effectLst/>
                <a:latin typeface="Verdana" panose="020B0604030504040204" pitchFamily="34" charset="0"/>
              </a:rPr>
              <a:t>etc</a:t>
            </a:r>
            <a:r>
              <a:rPr lang="en-US" b="1" i="0" dirty="0">
                <a:solidFill>
                  <a:srgbClr val="222222"/>
                </a:solidFill>
                <a:effectLst/>
                <a:latin typeface="Verdana" panose="020B0604030504040204" pitchFamily="34" charset="0"/>
              </a:rPr>
              <a:t>: </a:t>
            </a:r>
            <a:r>
              <a:rPr lang="en-US" b="1" i="0" u="none" strike="noStrike" dirty="0">
                <a:solidFill>
                  <a:srgbClr val="CC6611"/>
                </a:solidFill>
                <a:effectLst/>
                <a:latin typeface="Verdana" panose="020B0604030504040204" pitchFamily="34" charset="0"/>
                <a:hlinkClick r:id="rId2"/>
              </a:rPr>
              <a:t>https://www.marketstatsville.com/table-of-content/payment-gateway-market</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br>
              <a:rPr lang="en-US" dirty="0"/>
            </a:br>
            <a:r>
              <a:rPr lang="en-US" b="1" u="sng" dirty="0">
                <a:effectLst/>
                <a:latin typeface="Verdana" panose="020B0604030504040204" pitchFamily="34" charset="0"/>
              </a:rPr>
              <a:t>Major Key Players in the Payment Gateway Market</a:t>
            </a:r>
          </a:p>
          <a:p>
            <a:endParaRPr lang="en-US" b="1" dirty="0">
              <a:effectLst/>
              <a:latin typeface="Verdana" panose="020B0604030504040204" pitchFamily="34" charset="0"/>
            </a:endParaRPr>
          </a:p>
          <a:p>
            <a:r>
              <a:rPr lang="en-US" dirty="0">
                <a:effectLst/>
                <a:latin typeface="Verdana" panose="020B0604030504040204" pitchFamily="34" charset="0"/>
              </a:rPr>
              <a:t>The global Payment Gateway market is fragmented into a few major players and other local, small, and mid-sized manufacturers/providers, they are –</a:t>
            </a:r>
          </a:p>
          <a:p>
            <a:endParaRPr lang="en-US" dirty="0">
              <a:effectLst/>
              <a:latin typeface="Verdana" panose="020B0604030504040204" pitchFamily="34" charset="0"/>
            </a:endParaRPr>
          </a:p>
          <a:p>
            <a:pPr>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3"/>
              </a:rPr>
              <a:t>PayPal</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4"/>
              </a:rPr>
              <a:t>Stripe</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5"/>
              </a:rPr>
              <a:t>Amazon Payments</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dirty="0">
                <a:solidFill>
                  <a:srgbClr val="222222"/>
                </a:solidFill>
                <a:effectLst/>
                <a:latin typeface="Verdana" panose="020B0604030504040204" pitchFamily="34" charset="0"/>
              </a:rPr>
              <a:t>Authorize.net</a:t>
            </a:r>
          </a:p>
          <a:p>
            <a:pPr>
              <a:buFont typeface="Arial" panose="020B0604020202020204" pitchFamily="34" charset="0"/>
              <a:buChar char="•"/>
            </a:pPr>
            <a:r>
              <a:rPr lang="en-US" b="0" i="0" dirty="0">
                <a:solidFill>
                  <a:srgbClr val="222222"/>
                </a:solidFill>
                <a:effectLst/>
                <a:latin typeface="Verdana" panose="020B0604030504040204" pitchFamily="34" charset="0"/>
              </a:rPr>
              <a:t>WorldPay</a:t>
            </a:r>
          </a:p>
          <a:p>
            <a:pPr>
              <a:buFont typeface="Arial" panose="020B0604020202020204" pitchFamily="34" charset="0"/>
              <a:buChar char="•"/>
            </a:pPr>
            <a:r>
              <a:rPr lang="en-US" b="0" i="0" dirty="0">
                <a:solidFill>
                  <a:srgbClr val="222222"/>
                </a:solidFill>
                <a:effectLst/>
                <a:latin typeface="Verdana" panose="020B0604030504040204" pitchFamily="34" charset="0"/>
              </a:rPr>
              <a:t>Adyen</a:t>
            </a:r>
          </a:p>
          <a:p>
            <a:pPr>
              <a:buFont typeface="Arial" panose="020B0604020202020204" pitchFamily="34" charset="0"/>
              <a:buChar char="•"/>
            </a:pPr>
            <a:r>
              <a:rPr lang="en-US" b="0" i="0" dirty="0" err="1">
                <a:solidFill>
                  <a:srgbClr val="222222"/>
                </a:solidFill>
                <a:effectLst/>
                <a:latin typeface="Verdana" panose="020B0604030504040204" pitchFamily="34" charset="0"/>
              </a:rPr>
              <a:t>CCBill</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dirty="0">
                <a:solidFill>
                  <a:srgbClr val="222222"/>
                </a:solidFill>
                <a:effectLst/>
                <a:latin typeface="Verdana" panose="020B0604030504040204" pitchFamily="34" charset="0"/>
              </a:rPr>
              <a:t>2Checkout</a:t>
            </a:r>
          </a:p>
          <a:p>
            <a:pPr>
              <a:buFont typeface="Arial" panose="020B0604020202020204" pitchFamily="34" charset="0"/>
              <a:buChar char="•"/>
            </a:pPr>
            <a:r>
              <a:rPr lang="en-US" b="0" i="0" dirty="0">
                <a:solidFill>
                  <a:srgbClr val="222222"/>
                </a:solidFill>
                <a:effectLst/>
                <a:latin typeface="Verdana" panose="020B0604030504040204" pitchFamily="34" charset="0"/>
              </a:rPr>
              <a:t>First Data</a:t>
            </a:r>
          </a:p>
          <a:p>
            <a:pPr>
              <a:buFont typeface="Arial" panose="020B0604020202020204" pitchFamily="34" charset="0"/>
              <a:buChar char="•"/>
            </a:pPr>
            <a:r>
              <a:rPr lang="en-US" b="0" i="0" dirty="0" err="1">
                <a:solidFill>
                  <a:srgbClr val="222222"/>
                </a:solidFill>
                <a:effectLst/>
                <a:latin typeface="Verdana" panose="020B0604030504040204" pitchFamily="34" charset="0"/>
              </a:rPr>
              <a:t>SecurePay</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dirty="0" err="1">
                <a:solidFill>
                  <a:srgbClr val="222222"/>
                </a:solidFill>
                <a:effectLst/>
                <a:latin typeface="Verdana" panose="020B0604030504040204" pitchFamily="34" charset="0"/>
              </a:rPr>
              <a:t>PayU</a:t>
            </a:r>
            <a:endParaRPr lang="en-US" b="0" i="0" dirty="0">
              <a:solidFill>
                <a:srgbClr val="222222"/>
              </a:solidFill>
              <a:effectLst/>
              <a:latin typeface="Verdana" panose="020B0604030504040204" pitchFamily="34" charset="0"/>
            </a:endParaRPr>
          </a:p>
          <a:p>
            <a:pPr>
              <a:buFont typeface="Arial" panose="020B0604020202020204" pitchFamily="34" charset="0"/>
              <a:buChar char="•"/>
            </a:pPr>
            <a:r>
              <a:rPr lang="en-US" b="0" i="0" dirty="0" err="1">
                <a:solidFill>
                  <a:srgbClr val="222222"/>
                </a:solidFill>
                <a:effectLst/>
                <a:latin typeface="Verdana" panose="020B0604030504040204" pitchFamily="34" charset="0"/>
              </a:rPr>
              <a:t>MOLPay</a:t>
            </a:r>
            <a:endParaRPr lang="en-IN" dirty="0"/>
          </a:p>
        </p:txBody>
      </p:sp>
    </p:spTree>
    <p:extLst>
      <p:ext uri="{BB962C8B-B14F-4D97-AF65-F5344CB8AC3E}">
        <p14:creationId xmlns:p14="http://schemas.microsoft.com/office/powerpoint/2010/main" val="32084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D57AA5-6584-20E2-6197-C7BA267F6FE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7AE2F84-A0AC-6D04-E222-38FDC918C70C}"/>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F2F2301B-3A33-ED55-20F1-BEACAA9EC677}"/>
              </a:ext>
            </a:extLst>
          </p:cNvPr>
          <p:cNvSpPr txBox="1"/>
          <p:nvPr/>
        </p:nvSpPr>
        <p:spPr>
          <a:xfrm>
            <a:off x="323557" y="1628061"/>
            <a:ext cx="11563643" cy="3693319"/>
          </a:xfrm>
          <a:prstGeom prst="rect">
            <a:avLst/>
          </a:prstGeom>
          <a:noFill/>
        </p:spPr>
        <p:txBody>
          <a:bodyPr wrap="square">
            <a:spAutoFit/>
          </a:bodyPr>
          <a:lstStyle/>
          <a:p>
            <a:pPr algn="l">
              <a:buFont typeface="Arial" panose="020B0604020202020204" pitchFamily="34" charset="0"/>
              <a:buChar char="•"/>
            </a:pPr>
            <a:r>
              <a:rPr lang="en-US" b="0" i="0" dirty="0" err="1">
                <a:solidFill>
                  <a:srgbClr val="222222"/>
                </a:solidFill>
                <a:effectLst/>
                <a:latin typeface="Verdana" panose="020B0604030504040204" pitchFamily="34" charset="0"/>
              </a:rPr>
              <a:t>Paymill</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GMO</a:t>
            </a:r>
          </a:p>
          <a:p>
            <a:pPr algn="l">
              <a:buFont typeface="Arial" panose="020B0604020202020204" pitchFamily="34" charset="0"/>
              <a:buChar char="•"/>
            </a:pPr>
            <a:r>
              <a:rPr lang="en-US" b="0" i="0" dirty="0">
                <a:solidFill>
                  <a:srgbClr val="222222"/>
                </a:solidFill>
                <a:effectLst/>
                <a:latin typeface="Verdana" panose="020B0604030504040204" pitchFamily="34" charset="0"/>
              </a:rPr>
              <a:t>Alipay</a:t>
            </a:r>
          </a:p>
          <a:p>
            <a:pPr algn="l">
              <a:buFont typeface="Arial" panose="020B0604020202020204" pitchFamily="34" charset="0"/>
              <a:buChar char="•"/>
            </a:pPr>
            <a:r>
              <a:rPr lang="en-US" b="0" i="0" dirty="0" err="1">
                <a:solidFill>
                  <a:srgbClr val="222222"/>
                </a:solidFill>
                <a:effectLst/>
                <a:latin typeface="Verdana" panose="020B0604030504040204" pitchFamily="34" charset="0"/>
              </a:rPr>
              <a:t>Tenpay</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Ping++</a:t>
            </a:r>
          </a:p>
          <a:p>
            <a:pPr algn="l">
              <a:buFont typeface="Arial" panose="020B0604020202020204" pitchFamily="34" charset="0"/>
              <a:buChar char="•"/>
            </a:pPr>
            <a:r>
              <a:rPr lang="en-US" b="0" i="0" dirty="0" err="1">
                <a:solidFill>
                  <a:srgbClr val="222222"/>
                </a:solidFill>
                <a:effectLst/>
                <a:latin typeface="Verdana" panose="020B0604030504040204" pitchFamily="34" charset="0"/>
              </a:rPr>
              <a:t>Paysafe</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err="1">
                <a:solidFill>
                  <a:srgbClr val="222222"/>
                </a:solidFill>
                <a:effectLst/>
                <a:latin typeface="Verdana" panose="020B0604030504040204" pitchFamily="34" charset="0"/>
              </a:rPr>
              <a:t>CashU</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err="1">
                <a:solidFill>
                  <a:srgbClr val="222222"/>
                </a:solidFill>
                <a:effectLst/>
                <a:latin typeface="Verdana" panose="020B0604030504040204" pitchFamily="34" charset="0"/>
              </a:rPr>
              <a:t>OneCard</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For Report Description: </a:t>
            </a:r>
            <a:r>
              <a:rPr lang="en-US" b="1" i="0" u="none" strike="noStrike" dirty="0">
                <a:solidFill>
                  <a:srgbClr val="CC6611"/>
                </a:solidFill>
                <a:effectLst/>
                <a:latin typeface="Verdana" panose="020B0604030504040204" pitchFamily="34" charset="0"/>
                <a:hlinkClick r:id="rId2"/>
              </a:rPr>
              <a:t>https://www.marketstatsville.com/payment-gateway-market</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264517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5460</TotalTime>
  <Words>1376</Words>
  <Application>Microsoft Office PowerPoint</Application>
  <PresentationFormat>Widescreen</PresentationFormat>
  <Paragraphs>89</Paragraphs>
  <Slides>9</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480</cp:revision>
  <dcterms:created xsi:type="dcterms:W3CDTF">2017-04-19T06:29:38Z</dcterms:created>
  <dcterms:modified xsi:type="dcterms:W3CDTF">2023-09-13T12:30:17Z</dcterms:modified>
</cp:coreProperties>
</file>