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22-09-2023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plastic-packaging-market" TargetMode="External"/><Relationship Id="rId2" Type="http://schemas.openxmlformats.org/officeDocument/2006/relationships/hyperlink" Target="https://www.marketstatsville.com/plastic-packag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plastic-packaging-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plastic-packaging-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plastic-packaging-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Plastic Packaging Market </a:t>
            </a:r>
            <a:r>
              <a:rPr lang="en-US" sz="4760" b="1" dirty="0">
                <a:solidFill>
                  <a:srgbClr val="92D050"/>
                </a:solidFill>
                <a:latin typeface="Calibri (Body)"/>
                <a:ea typeface="Roboto Condensed Light" panose="020B0604020202020204" charset="0"/>
              </a:rPr>
              <a:t>Report Opportunities, and Forecast By 2027</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2022-2027</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Plastic Packaging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Plastic Packaging Market 2021 Industry Size, Regions, Emerging Trends, Growth Insights, Development Scenario, Opportunities, and Forecast By 2027</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Plastic Packaging Market Analysis, Trends, Size, and Forecast. Plastic Packaging Market Industry Overview, Market Growth, Market Share, Syndicate Report, and Business Research Reports – US and UK</a:t>
            </a:r>
          </a:p>
          <a:p>
            <a:pPr algn="l"/>
            <a:endParaRPr lang="en-US" dirty="0">
              <a:solidFill>
                <a:srgbClr val="222222"/>
              </a:solidFill>
              <a:latin typeface="Verdana" panose="020B0604030504040204" pitchFamily="34" charset="0"/>
            </a:endParaRPr>
          </a:p>
          <a:p>
            <a:pPr algn="l"/>
            <a:r>
              <a:rPr lang="en-US" b="0" i="0" dirty="0">
                <a:solidFill>
                  <a:srgbClr val="000000"/>
                </a:solidFill>
                <a:effectLst/>
                <a:latin typeface="Verdana" panose="020B0604030504040204" pitchFamily="34" charset="0"/>
              </a:rPr>
              <a:t>The </a:t>
            </a:r>
            <a:r>
              <a:rPr lang="en-US" b="0" i="0" dirty="0">
                <a:solidFill>
                  <a:srgbClr val="000000"/>
                </a:solidFill>
                <a:effectLst/>
                <a:latin typeface="Verdana" panose="020B0604030504040204" pitchFamily="34" charset="0"/>
                <a:hlinkClick r:id="rId2"/>
              </a:rPr>
              <a:t>global plastic packaging market</a:t>
            </a:r>
            <a:r>
              <a:rPr lang="en-US" b="0" i="0" dirty="0">
                <a:solidFill>
                  <a:srgbClr val="000000"/>
                </a:solidFill>
                <a:effectLst/>
                <a:latin typeface="Verdana" panose="020B0604030504040204" pitchFamily="34" charset="0"/>
              </a:rPr>
              <a:t> size was valued at USD 258.9 billion in 2020, which is expected to reach USD 375.6 billion by 2027, registering a CAGR of 4.3% during the forecast period (2021-2027)</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br>
              <a:rPr lang="en-US" b="0" i="0" dirty="0">
                <a:solidFill>
                  <a:srgbClr val="000000"/>
                </a:solidFill>
                <a:effectLst/>
                <a:latin typeface="Verdana" panose="020B0604030504040204" pitchFamily="34" charset="0"/>
              </a:rPr>
            </a:b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https://www.marketstatsville.com/request-sample/plastic-packaging-market</a:t>
            </a:r>
            <a:r>
              <a:rPr lang="en-US" b="1" i="0" dirty="0">
                <a:solidFill>
                  <a:srgbClr val="000000"/>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98BD1F-B1A3-5A29-0F58-62A5CFB48F0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6C1FA1F-D8FE-66E1-2AA1-FF5C519A48C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B2030711-C2C3-A906-EFB9-46BE16E0179D}"/>
              </a:ext>
            </a:extLst>
          </p:cNvPr>
          <p:cNvSpPr txBox="1"/>
          <p:nvPr/>
        </p:nvSpPr>
        <p:spPr>
          <a:xfrm>
            <a:off x="293077" y="751344"/>
            <a:ext cx="11605846" cy="5632311"/>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https://www.marketstatsville.com/buy-now/plastic-packaging-market?opt=3338</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Plastic Packaging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Based on product type, the plastic packaging market is segmented into –</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Bottles &amp; Jars</a:t>
            </a:r>
          </a:p>
          <a:p>
            <a:pPr algn="l">
              <a:buFont typeface="Arial" panose="020B0604020202020204" pitchFamily="34" charset="0"/>
              <a:buChar char="•"/>
            </a:pPr>
            <a:r>
              <a:rPr lang="en-IN" b="0" i="0" dirty="0">
                <a:solidFill>
                  <a:srgbClr val="000000"/>
                </a:solidFill>
                <a:effectLst/>
                <a:latin typeface="Verdana" panose="020B0604030504040204" pitchFamily="34" charset="0"/>
              </a:rPr>
              <a:t>Cups &amp; Bowls</a:t>
            </a:r>
          </a:p>
          <a:p>
            <a:pPr algn="l">
              <a:buFont typeface="Arial" panose="020B0604020202020204" pitchFamily="34" charset="0"/>
              <a:buChar char="•"/>
            </a:pPr>
            <a:r>
              <a:rPr lang="en-IN" b="0" i="0" dirty="0">
                <a:solidFill>
                  <a:srgbClr val="000000"/>
                </a:solidFill>
                <a:effectLst/>
                <a:latin typeface="Verdana" panose="020B0604030504040204" pitchFamily="34" charset="0"/>
              </a:rPr>
              <a:t>Wraps &amp; Films</a:t>
            </a:r>
          </a:p>
          <a:p>
            <a:pPr algn="l">
              <a:buFont typeface="Arial" panose="020B0604020202020204" pitchFamily="34" charset="0"/>
              <a:buChar char="•"/>
            </a:pPr>
            <a:r>
              <a:rPr lang="en-IN" b="0" i="0" dirty="0">
                <a:solidFill>
                  <a:srgbClr val="000000"/>
                </a:solidFill>
                <a:effectLst/>
                <a:latin typeface="Verdana" panose="020B0604030504040204" pitchFamily="34" charset="0"/>
              </a:rPr>
              <a:t>Bags &amp; Pouches</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 (Pails and Clamshells)</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Based on material type, the plastic packaging market is segmented into-</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Polypropylene (PP)</a:t>
            </a:r>
          </a:p>
          <a:p>
            <a:pPr algn="l">
              <a:buFont typeface="Arial" panose="020B0604020202020204" pitchFamily="34" charset="0"/>
              <a:buChar char="•"/>
            </a:pPr>
            <a:r>
              <a:rPr lang="en-IN" b="0" i="0" dirty="0">
                <a:solidFill>
                  <a:srgbClr val="000000"/>
                </a:solidFill>
                <a:effectLst/>
                <a:latin typeface="Verdana" panose="020B0604030504040204" pitchFamily="34" charset="0"/>
              </a:rPr>
              <a:t>Polyethylene (PE)</a:t>
            </a:r>
          </a:p>
          <a:p>
            <a:pPr algn="l">
              <a:buFont typeface="Arial" panose="020B0604020202020204" pitchFamily="34" charset="0"/>
              <a:buChar char="•"/>
            </a:pPr>
            <a:r>
              <a:rPr lang="en-IN" b="0" i="0" dirty="0">
                <a:solidFill>
                  <a:srgbClr val="000000"/>
                </a:solidFill>
                <a:effectLst/>
                <a:latin typeface="Verdana" panose="020B0604030504040204" pitchFamily="34" charset="0"/>
              </a:rPr>
              <a:t>Poly Vinyl Chloride (PVC)</a:t>
            </a:r>
          </a:p>
          <a:p>
            <a:pPr algn="l">
              <a:buFont typeface="Arial" panose="020B0604020202020204" pitchFamily="34" charset="0"/>
              <a:buChar char="•"/>
            </a:pPr>
            <a:r>
              <a:rPr lang="en-IN" b="0" i="0" dirty="0">
                <a:solidFill>
                  <a:srgbClr val="000000"/>
                </a:solidFill>
                <a:effectLst/>
                <a:latin typeface="Verdana" panose="020B0604030504040204" pitchFamily="34" charset="0"/>
              </a:rPr>
              <a:t>Polystyrene (PS)</a:t>
            </a:r>
          </a:p>
          <a:p>
            <a:pPr algn="l">
              <a:buFont typeface="Arial" panose="020B0604020202020204" pitchFamily="34" charset="0"/>
              <a:buChar char="•"/>
            </a:pPr>
            <a:r>
              <a:rPr lang="en-IN" b="0" i="0" dirty="0">
                <a:solidFill>
                  <a:srgbClr val="000000"/>
                </a:solidFill>
                <a:effectLst/>
                <a:latin typeface="Verdana" panose="020B0604030504040204" pitchFamily="34" charset="0"/>
              </a:rPr>
              <a:t>Bioplastic</a:t>
            </a:r>
          </a:p>
          <a:p>
            <a:pPr algn="l">
              <a:buFont typeface="Arial" panose="020B0604020202020204" pitchFamily="34" charset="0"/>
              <a:buChar char="•"/>
            </a:pPr>
            <a:r>
              <a:rPr lang="en-IN" b="0" i="0" dirty="0">
                <a:solidFill>
                  <a:srgbClr val="000000"/>
                </a:solidFill>
                <a:effectLst/>
                <a:latin typeface="Verdana" panose="020B0604030504040204" pitchFamily="34" charset="0"/>
              </a:rPr>
              <a:t>Polyethylene Terephthalate (PET)</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 (Polyamide)</a:t>
            </a:r>
            <a:endParaRPr lang="en-IN" dirty="0"/>
          </a:p>
        </p:txBody>
      </p:sp>
    </p:spTree>
    <p:extLst>
      <p:ext uri="{BB962C8B-B14F-4D97-AF65-F5344CB8AC3E}">
        <p14:creationId xmlns:p14="http://schemas.microsoft.com/office/powerpoint/2010/main" val="2053519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F1F96C-E971-FEB3-3252-40F36A79076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1B7D9EC-8912-C5D6-414B-23D9420D5EE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B2FAE354-6F83-736D-939D-6EE149B0D577}"/>
              </a:ext>
            </a:extLst>
          </p:cNvPr>
          <p:cNvSpPr txBox="1"/>
          <p:nvPr/>
        </p:nvSpPr>
        <p:spPr>
          <a:xfrm>
            <a:off x="391550" y="493936"/>
            <a:ext cx="11408899"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Based on end-user, the plastic packaging market is segmented into-</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Food &amp; Beverages</a:t>
            </a:r>
          </a:p>
          <a:p>
            <a:pPr algn="l">
              <a:buFont typeface="Arial" panose="020B0604020202020204" pitchFamily="34" charset="0"/>
              <a:buChar char="•"/>
            </a:pPr>
            <a:r>
              <a:rPr lang="en-US" b="0" i="0" dirty="0">
                <a:solidFill>
                  <a:srgbClr val="000000"/>
                </a:solidFill>
                <a:effectLst/>
                <a:latin typeface="Verdana" panose="020B0604030504040204" pitchFamily="34" charset="0"/>
              </a:rPr>
              <a:t>Pharmaceuticals</a:t>
            </a:r>
          </a:p>
          <a:p>
            <a:pPr algn="l">
              <a:buFont typeface="Arial" panose="020B0604020202020204" pitchFamily="34" charset="0"/>
              <a:buChar char="•"/>
            </a:pPr>
            <a:r>
              <a:rPr lang="en-US" b="0" i="0" dirty="0">
                <a:solidFill>
                  <a:srgbClr val="000000"/>
                </a:solidFill>
                <a:effectLst/>
                <a:latin typeface="Verdana" panose="020B0604030504040204" pitchFamily="34" charset="0"/>
              </a:rPr>
              <a:t>Cosmetics and Personal Care</a:t>
            </a:r>
          </a:p>
          <a:p>
            <a:pPr algn="l">
              <a:buFont typeface="Arial" panose="020B0604020202020204" pitchFamily="34" charset="0"/>
              <a:buChar char="•"/>
            </a:pPr>
            <a:r>
              <a:rPr lang="en-US" b="0" i="0" dirty="0">
                <a:solidFill>
                  <a:srgbClr val="000000"/>
                </a:solidFill>
                <a:effectLst/>
                <a:latin typeface="Verdana" panose="020B0604030504040204" pitchFamily="34" charset="0"/>
              </a:rPr>
              <a:t>Industrial Packaging</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 (Electronics)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https://www.marketstatsville.com/table-of-content/plastic-packaging-market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Plastic Packaging market are:</a:t>
            </a:r>
          </a:p>
          <a:p>
            <a:pPr algn="l">
              <a:buFont typeface="Arial" panose="020B0604020202020204" pitchFamily="34" charset="0"/>
              <a:buChar char="•"/>
            </a:pPr>
            <a:r>
              <a:rPr lang="en-US" b="0" i="0" dirty="0">
                <a:solidFill>
                  <a:srgbClr val="000000"/>
                </a:solidFill>
                <a:effectLst/>
                <a:latin typeface="Verdana" panose="020B0604030504040204" pitchFamily="34" charset="0"/>
              </a:rPr>
              <a:t>Amcor Limited</a:t>
            </a:r>
          </a:p>
          <a:p>
            <a:pPr algn="l">
              <a:buFont typeface="Arial" panose="020B0604020202020204" pitchFamily="34" charset="0"/>
              <a:buChar char="•"/>
            </a:pPr>
            <a:r>
              <a:rPr lang="en-US" b="0" i="0" dirty="0">
                <a:solidFill>
                  <a:srgbClr val="000000"/>
                </a:solidFill>
                <a:effectLst/>
                <a:latin typeface="Verdana" panose="020B0604030504040204" pitchFamily="34" charset="0"/>
              </a:rPr>
              <a:t>Berry Global Inc.</a:t>
            </a:r>
          </a:p>
          <a:p>
            <a:pPr algn="l">
              <a:buFont typeface="Arial" panose="020B0604020202020204" pitchFamily="34" charset="0"/>
              <a:buChar char="•"/>
            </a:pPr>
            <a:r>
              <a:rPr lang="en-US" b="0" i="0" dirty="0">
                <a:solidFill>
                  <a:srgbClr val="000000"/>
                </a:solidFill>
                <a:effectLst/>
                <a:latin typeface="Verdana" panose="020B0604030504040204" pitchFamily="34" charset="0"/>
              </a:rPr>
              <a:t>Double H Plastics</a:t>
            </a:r>
          </a:p>
          <a:p>
            <a:pPr algn="l">
              <a:buFont typeface="Arial" panose="020B0604020202020204" pitchFamily="34" charset="0"/>
              <a:buChar char="•"/>
            </a:pPr>
            <a:r>
              <a:rPr lang="en-US" b="0" i="0" dirty="0">
                <a:solidFill>
                  <a:srgbClr val="000000"/>
                </a:solidFill>
                <a:effectLst/>
                <a:latin typeface="Verdana" panose="020B0604030504040204" pitchFamily="34" charset="0"/>
              </a:rPr>
              <a:t>Greiner Packaging International GmbH</a:t>
            </a:r>
          </a:p>
          <a:p>
            <a:pPr algn="l">
              <a:buFont typeface="Arial" panose="020B0604020202020204" pitchFamily="34" charset="0"/>
              <a:buChar char="•"/>
            </a:pPr>
            <a:r>
              <a:rPr lang="en-US" b="0" i="0" dirty="0">
                <a:solidFill>
                  <a:srgbClr val="000000"/>
                </a:solidFill>
                <a:effectLst/>
                <a:latin typeface="Verdana" panose="020B0604030504040204" pitchFamily="34" charset="0"/>
              </a:rPr>
              <a:t>Groupe </a:t>
            </a:r>
            <a:r>
              <a:rPr lang="en-US" b="0" i="0" dirty="0" err="1">
                <a:solidFill>
                  <a:srgbClr val="000000"/>
                </a:solidFill>
                <a:effectLst/>
                <a:latin typeface="Verdana" panose="020B0604030504040204" pitchFamily="34" charset="0"/>
              </a:rPr>
              <a:t>Guillin</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Ilip</a:t>
            </a:r>
            <a:r>
              <a:rPr lang="en-US" b="0" i="0" dirty="0">
                <a:solidFill>
                  <a:srgbClr val="000000"/>
                </a:solidFill>
                <a:effectLst/>
                <a:latin typeface="Verdana" panose="020B0604030504040204" pitchFamily="34" charset="0"/>
              </a:rPr>
              <a:t> SRL</a:t>
            </a:r>
          </a:p>
          <a:p>
            <a:pPr algn="l">
              <a:buFont typeface="Arial" panose="020B0604020202020204" pitchFamily="34" charset="0"/>
              <a:buChar char="•"/>
            </a:pPr>
            <a:r>
              <a:rPr lang="en-US" b="0" i="0" dirty="0">
                <a:solidFill>
                  <a:srgbClr val="000000"/>
                </a:solidFill>
                <a:effectLst/>
                <a:latin typeface="Verdana" panose="020B0604030504040204" pitchFamily="34" charset="0"/>
              </a:rPr>
              <a:t>Mold-Tek Packaging</a:t>
            </a:r>
            <a:endParaRPr lang="en-IN" dirty="0"/>
          </a:p>
        </p:txBody>
      </p:sp>
    </p:spTree>
    <p:extLst>
      <p:ext uri="{BB962C8B-B14F-4D97-AF65-F5344CB8AC3E}">
        <p14:creationId xmlns:p14="http://schemas.microsoft.com/office/powerpoint/2010/main" val="32040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004684-5016-25CA-2D29-8A643A840AE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E12EEA9-4F3A-2C4F-275D-4BC4B6C2AB3F}"/>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05D4F4E7-F105-EA99-A5D3-A38C1E894C92}"/>
              </a:ext>
            </a:extLst>
          </p:cNvPr>
          <p:cNvSpPr txBox="1"/>
          <p:nvPr/>
        </p:nvSpPr>
        <p:spPr>
          <a:xfrm>
            <a:off x="436097" y="1628061"/>
            <a:ext cx="11296357" cy="3139321"/>
          </a:xfrm>
          <a:prstGeom prst="rect">
            <a:avLst/>
          </a:prstGeom>
          <a:noFill/>
        </p:spPr>
        <p:txBody>
          <a:bodyPr wrap="square">
            <a:spAutoFit/>
          </a:bodyPr>
          <a:lstStyle/>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Reynolds Group Holdings</a:t>
            </a:r>
          </a:p>
          <a:p>
            <a:pPr algn="l">
              <a:buFont typeface="Arial" panose="020B0604020202020204" pitchFamily="34" charset="0"/>
              <a:buChar char="•"/>
            </a:pPr>
            <a:r>
              <a:rPr lang="en-US" b="0" i="0" dirty="0">
                <a:solidFill>
                  <a:srgbClr val="000000"/>
                </a:solidFill>
                <a:effectLst/>
                <a:latin typeface="Verdana" panose="020B0604030504040204" pitchFamily="34" charset="0"/>
              </a:rPr>
              <a:t>RPC Group PLC</a:t>
            </a:r>
          </a:p>
          <a:p>
            <a:pPr algn="l">
              <a:buFont typeface="Arial" panose="020B0604020202020204" pitchFamily="34" charset="0"/>
              <a:buChar char="•"/>
            </a:pPr>
            <a:r>
              <a:rPr lang="en-US" b="0" i="0" dirty="0">
                <a:solidFill>
                  <a:srgbClr val="000000"/>
                </a:solidFill>
                <a:effectLst/>
                <a:latin typeface="Verdana" panose="020B0604030504040204" pitchFamily="34" charset="0"/>
              </a:rPr>
              <a:t>Silgan Holdings.</a:t>
            </a: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2"/>
              </a:rPr>
              <a:t>https://www.marketstatsville.com/plastic-packaging-market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135802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5472</TotalTime>
  <Words>1385</Words>
  <Application>Microsoft Office PowerPoint</Application>
  <PresentationFormat>Widescreen</PresentationFormat>
  <Paragraphs>85</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484</cp:revision>
  <dcterms:created xsi:type="dcterms:W3CDTF">2017-04-19T06:29:38Z</dcterms:created>
  <dcterms:modified xsi:type="dcterms:W3CDTF">2023-09-22T10:30:11Z</dcterms:modified>
</cp:coreProperties>
</file>