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2"/>
  </p:notesMasterIdLst>
  <p:handoutMasterIdLst>
    <p:handoutMasterId r:id="rId13"/>
  </p:handoutMasterIdLst>
  <p:sldIdLst>
    <p:sldId id="257" r:id="rId3"/>
    <p:sldId id="312" r:id="rId4"/>
    <p:sldId id="299" r:id="rId5"/>
    <p:sldId id="269" r:id="rId6"/>
    <p:sldId id="307" r:id="rId7"/>
    <p:sldId id="313" r:id="rId8"/>
    <p:sldId id="314" r:id="rId9"/>
    <p:sldId id="315" r:id="rId10"/>
    <p:sldId id="2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24-11-2023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11/24/2023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11/24/2023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polyethylene-glycol-market?utm_source=Manjeet+free+24+nov&amp;utm_medium=Manjeet" TargetMode="External"/><Relationship Id="rId2" Type="http://schemas.openxmlformats.org/officeDocument/2006/relationships/hyperlink" Target="https://www.marketstatsville.com/polyethylene-glycol-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polyethylene-glycol-market?opt=3338&amp;utm_source=Manjeet+free+24+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marketstatsville.com/table-of-content/polyethylene-glycol-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marketstatsville.com/polyethylene-glycol-market"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Polyethylene Glycol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Polyethylene Glycol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Polyethylene Glycol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Polyethylene Glycol Market by Type (Mw (&lt;1000) , Mw (1000-10000), Mw (10000-20000)), by Application (Medical, Personal Care, Industrial), by Region – Global Share and Forecast to 2030</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polyethylene glycol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from </a:t>
            </a:r>
            <a:r>
              <a:rPr lang="en-US" b="1" i="0" dirty="0">
                <a:solidFill>
                  <a:srgbClr val="5E5E5E"/>
                </a:solidFill>
                <a:effectLst/>
                <a:latin typeface="Verdana" panose="020B0604030504040204" pitchFamily="34" charset="0"/>
              </a:rPr>
              <a:t>USD 4.8 billion in 2021</a:t>
            </a:r>
            <a:r>
              <a:rPr lang="en-US" b="0" i="0" dirty="0">
                <a:solidFill>
                  <a:srgbClr val="5E5E5E"/>
                </a:solidFill>
                <a:effectLst/>
                <a:latin typeface="Verdana" panose="020B0604030504040204" pitchFamily="34" charset="0"/>
              </a:rPr>
              <a:t> to </a:t>
            </a:r>
            <a:r>
              <a:rPr lang="en-US" b="1" i="0" dirty="0">
                <a:solidFill>
                  <a:srgbClr val="5E5E5E"/>
                </a:solidFill>
                <a:effectLst/>
                <a:latin typeface="Verdana" panose="020B0604030504040204" pitchFamily="34" charset="0"/>
              </a:rPr>
              <a:t>USD 7.2 billion by 2030</a:t>
            </a:r>
            <a:r>
              <a:rPr lang="en-US" b="0" i="0" dirty="0">
                <a:solidFill>
                  <a:srgbClr val="5E5E5E"/>
                </a:solidFill>
                <a:effectLst/>
                <a:latin typeface="Verdana" panose="020B0604030504040204" pitchFamily="34" charset="0"/>
              </a:rPr>
              <a:t>, at a </a:t>
            </a:r>
            <a:r>
              <a:rPr lang="en-US" b="1" i="0" dirty="0">
                <a:solidFill>
                  <a:srgbClr val="5E5E5E"/>
                </a:solidFill>
                <a:effectLst/>
                <a:latin typeface="Verdana" panose="020B0604030504040204" pitchFamily="34" charset="0"/>
              </a:rPr>
              <a:t>CAGR of 5.1%</a:t>
            </a:r>
            <a:r>
              <a:rPr lang="en-US" b="0" i="0" dirty="0">
                <a:solidFill>
                  <a:srgbClr val="5E5E5E"/>
                </a:solidFill>
                <a:effectLst/>
                <a:latin typeface="Verdana" panose="020B0604030504040204" pitchFamily="34" charset="0"/>
              </a:rPr>
              <a:t> from 2022 to 2030.</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Polyethylene Glycol Market provides an exhaustive analysis of significant industry insights and historical and projected global market figures. MSG expects the global Polyethylene Glycol market will showcase an impressive CAGR from 2024 to 2033. The comprehensive Polyethylene Glycol market research study highlights market dynamics, value chain analysis, regulatory framework, growing investment hotspots, competitive landscape, geographical landscape, and extensive market segments.</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3"/>
              </a:rPr>
              <a:t>https://www.marketstatsville.com/request-sample/polyethylene-glycol-market?utm_source=Manjeet+free+24+nov&amp;utm_medium=Manjeet</a:t>
            </a:r>
            <a:r>
              <a:rPr lang="en-US" b="1" i="0" dirty="0">
                <a:solidFill>
                  <a:srgbClr val="5E5E5E"/>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BAA5E8-CEAC-BA37-8C53-4069DA946789}"/>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AEB9C0D-0331-5982-A231-9038B8DA9C63}"/>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7C615246-5CA0-9C61-C968-F185F226F7BA}"/>
              </a:ext>
            </a:extLst>
          </p:cNvPr>
          <p:cNvSpPr txBox="1"/>
          <p:nvPr/>
        </p:nvSpPr>
        <p:spPr>
          <a:xfrm>
            <a:off x="279009" y="838092"/>
            <a:ext cx="11633982" cy="5632311"/>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This report contains the historic, present, and forecast analysis of the Polyethylene Glycol market at segmental, regional, and country-level, including the following market information: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Polyethylene Glycol Market Revenue, 2018-2023, 2024-2033, (US$ Millions)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Global Polyethylene Glycol Market Sales Volume, 2018-2023, 2024-2033, (Units)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Share of the top five Polyethylene Glycol companies in 2023 (%)</a:t>
            </a:r>
          </a:p>
          <a:p>
            <a:pPr algn="l" fontAlgn="base"/>
            <a:br>
              <a:rPr lang="en-US" dirty="0"/>
            </a:br>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2"/>
              </a:rPr>
              <a:t>https://www.marketstatsville.com/buy-now/polyethylene-glycol-market?opt=3338&amp;utm_source=Manjeet+free+24+nov&amp;utm_medium=Manjeet</a:t>
            </a:r>
            <a:endParaRPr lang="en-US" b="1" i="0" u="none" strike="noStrike" dirty="0">
              <a:solidFill>
                <a:srgbClr val="003D78"/>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Polyethylene Glycol Market Segments Covered in this report are:</a:t>
            </a:r>
          </a:p>
          <a:p>
            <a:pPr algn="l" fontAlgn="base"/>
            <a:r>
              <a:rPr lang="en-US" b="1" i="0" dirty="0">
                <a:solidFill>
                  <a:srgbClr val="1C1C1C"/>
                </a:solidFill>
                <a:effectLst/>
                <a:latin typeface="Verdana" panose="020B0604030504040204" pitchFamily="34" charset="0"/>
              </a:rPr>
              <a:t>By Type Outlook (Sales,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Mw (?1000)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Mw (1000-10000)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Mw (10000-20000)</a:t>
            </a:r>
          </a:p>
          <a:p>
            <a:pPr algn="l" fontAlgn="base"/>
            <a:br>
              <a:rPr lang="en-US" dirty="0"/>
            </a:br>
            <a:r>
              <a:rPr lang="en-US" b="1" i="0" dirty="0">
                <a:solidFill>
                  <a:srgbClr val="1C1C1C"/>
                </a:solidFill>
                <a:effectLst/>
                <a:latin typeface="Verdana" panose="020B0604030504040204" pitchFamily="34" charset="0"/>
              </a:rPr>
              <a:t>By Application Outlook (Sales,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Medical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Personal Care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Industrial</a:t>
            </a:r>
            <a:br>
              <a:rPr lang="en-US" dirty="0"/>
            </a:br>
            <a:endParaRPr lang="en-IN" dirty="0"/>
          </a:p>
        </p:txBody>
      </p:sp>
    </p:spTree>
    <p:extLst>
      <p:ext uri="{BB962C8B-B14F-4D97-AF65-F5344CB8AC3E}">
        <p14:creationId xmlns:p14="http://schemas.microsoft.com/office/powerpoint/2010/main" val="2809064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4B44CD-9F8A-1CB7-EDB8-A658430C043A}"/>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65F07323-7AED-C684-9CE7-ACA0DA4F730E}"/>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51591F39-A7AB-2A9B-56FD-6D7105FD13E9}"/>
              </a:ext>
            </a:extLst>
          </p:cNvPr>
          <p:cNvSpPr txBox="1"/>
          <p:nvPr/>
        </p:nvSpPr>
        <p:spPr>
          <a:xfrm>
            <a:off x="307145" y="571810"/>
            <a:ext cx="11577710"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https://www.marketstatsville.com/table-of-content/polyethylene-glycol-market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fontAlgn="base"/>
            <a:br>
              <a:rPr lang="en-US" dirty="0"/>
            </a:br>
            <a:r>
              <a:rPr lang="en-IN" b="1" dirty="0">
                <a:solidFill>
                  <a:srgbClr val="1C1C1C"/>
                </a:solidFill>
                <a:effectLst/>
                <a:latin typeface="Verdana" panose="020B0604030504040204" pitchFamily="34" charset="0"/>
              </a:rPr>
              <a:t>The key companies covered in the market report are:</a:t>
            </a:r>
          </a:p>
          <a:p>
            <a:pPr fontAlgn="base"/>
            <a:endParaRPr lang="en-IN" b="1" dirty="0">
              <a:solidFill>
                <a:srgbClr val="1C1C1C"/>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Dow Chemical</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Ineos</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BASF</a:t>
            </a:r>
          </a:p>
          <a:p>
            <a:pPr fontAlgn="base">
              <a:buFont typeface="Arial" panose="020B0604020202020204" pitchFamily="34" charset="0"/>
              <a:buChar char="•"/>
            </a:pPr>
            <a:r>
              <a:rPr lang="en-IN" b="0" i="0" dirty="0">
                <a:solidFill>
                  <a:srgbClr val="5E5E5E"/>
                </a:solidFill>
                <a:effectLst/>
                <a:latin typeface="Verdana" panose="020B0604030504040204" pitchFamily="34" charset="0"/>
              </a:rPr>
              <a:t>KAO</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Blaunon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Liaoning </a:t>
            </a:r>
            <a:r>
              <a:rPr lang="en-IN" b="0" i="0" dirty="0" err="1">
                <a:solidFill>
                  <a:srgbClr val="5E5E5E"/>
                </a:solidFill>
                <a:effectLst/>
                <a:latin typeface="Verdana" panose="020B0604030504040204" pitchFamily="34" charset="0"/>
              </a:rPr>
              <a:t>Oxiranchem</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Jiangsu </a:t>
            </a:r>
            <a:r>
              <a:rPr lang="en-IN" b="0" i="0" dirty="0" err="1">
                <a:solidFill>
                  <a:srgbClr val="5E5E5E"/>
                </a:solidFill>
                <a:effectLst/>
                <a:latin typeface="Verdana" panose="020B0604030504040204" pitchFamily="34" charset="0"/>
              </a:rPr>
              <a:t>Haian</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Clariant</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Croda</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PCC SE</a:t>
            </a: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Norchem</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err="1">
                <a:solidFill>
                  <a:srgbClr val="5E5E5E"/>
                </a:solidFill>
                <a:effectLst/>
                <a:latin typeface="Verdana" panose="020B0604030504040204" pitchFamily="34" charset="0"/>
              </a:rPr>
              <a:t>Oxiteno</a:t>
            </a:r>
            <a:endParaRPr lang="en-IN" b="0" i="0" dirty="0">
              <a:solidFill>
                <a:srgbClr val="5E5E5E"/>
              </a:solidFill>
              <a:effectLst/>
              <a:latin typeface="Verdana" panose="020B0604030504040204" pitchFamily="34" charset="0"/>
            </a:endParaRPr>
          </a:p>
          <a:p>
            <a:pPr fontAlgn="base">
              <a:buFont typeface="Arial" panose="020B0604020202020204" pitchFamily="34" charset="0"/>
              <a:buChar char="•"/>
            </a:pPr>
            <a:r>
              <a:rPr lang="en-IN" b="0" i="0" dirty="0">
                <a:solidFill>
                  <a:srgbClr val="5E5E5E"/>
                </a:solidFill>
                <a:effectLst/>
                <a:latin typeface="Verdana" panose="020B0604030504040204" pitchFamily="34" charset="0"/>
              </a:rPr>
              <a:t>Lotte Chemical</a:t>
            </a:r>
          </a:p>
          <a:p>
            <a:br>
              <a:rPr lang="en-IN" b="0" dirty="0">
                <a:effectLst/>
                <a:latin typeface="Verdana" panose="020B0604030504040204" pitchFamily="34" charset="0"/>
              </a:rPr>
            </a:br>
            <a:endParaRPr lang="en-IN" dirty="0"/>
          </a:p>
        </p:txBody>
      </p:sp>
    </p:spTree>
    <p:extLst>
      <p:ext uri="{BB962C8B-B14F-4D97-AF65-F5344CB8AC3E}">
        <p14:creationId xmlns:p14="http://schemas.microsoft.com/office/powerpoint/2010/main" val="1644962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B1CC4C-0BFB-7EFA-E161-4DA62F689900}"/>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27391079-F57B-2548-84C4-07CBD68BB996}"/>
              </a:ext>
            </a:extLst>
          </p:cNvPr>
          <p:cNvSpPr>
            <a:spLocks noGrp="1"/>
          </p:cNvSpPr>
          <p:nvPr>
            <p:ph type="sldNum" sz="quarter" idx="12"/>
          </p:nvPr>
        </p:nvSpPr>
        <p:spPr/>
        <p:txBody>
          <a:bodyPr/>
          <a:lstStyle/>
          <a:p>
            <a:fld id="{03206E70-9524-410D-AE9B-78D656EAA14D}" type="slidenum">
              <a:rPr lang="en-US" smtClean="0"/>
              <a:pPr/>
              <a:t>8</a:t>
            </a:fld>
            <a:endParaRPr lang="en-US" dirty="0"/>
          </a:p>
        </p:txBody>
      </p:sp>
      <p:sp>
        <p:nvSpPr>
          <p:cNvPr id="5" name="TextBox 4">
            <a:extLst>
              <a:ext uri="{FF2B5EF4-FFF2-40B4-BE49-F238E27FC236}">
                <a16:creationId xmlns:a16="http://schemas.microsoft.com/office/drawing/2014/main" id="{24CD0220-1210-D85C-23FB-176B3D65D84D}"/>
              </a:ext>
            </a:extLst>
          </p:cNvPr>
          <p:cNvSpPr txBox="1"/>
          <p:nvPr/>
        </p:nvSpPr>
        <p:spPr>
          <a:xfrm>
            <a:off x="337625" y="2320558"/>
            <a:ext cx="11549575" cy="3139321"/>
          </a:xfrm>
          <a:prstGeom prst="rect">
            <a:avLst/>
          </a:prstGeom>
          <a:noFill/>
        </p:spPr>
        <p:txBody>
          <a:bodyPr wrap="square">
            <a:spAutoFit/>
          </a:bodyPr>
          <a:lstStyle/>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Sanyo Chemical</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India Glycols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Petronas Chemicals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Shandong </a:t>
            </a:r>
            <a:r>
              <a:rPr lang="en-IN" b="0" i="0" dirty="0" err="1">
                <a:solidFill>
                  <a:srgbClr val="5E5E5E"/>
                </a:solidFill>
                <a:effectLst/>
                <a:latin typeface="Verdana" panose="020B0604030504040204" pitchFamily="34" charset="0"/>
              </a:rPr>
              <a:t>Ruisheng</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Jiangxi </a:t>
            </a:r>
            <a:r>
              <a:rPr lang="en-IN" b="0" i="0" dirty="0" err="1">
                <a:solidFill>
                  <a:srgbClr val="5E5E5E"/>
                </a:solidFill>
                <a:effectLst/>
                <a:latin typeface="Verdana" panose="020B0604030504040204" pitchFamily="34" charset="0"/>
              </a:rPr>
              <a:t>Yipusheng</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Liaoning </a:t>
            </a:r>
            <a:r>
              <a:rPr lang="en-IN" b="0" i="0" dirty="0" err="1">
                <a:solidFill>
                  <a:srgbClr val="5E5E5E"/>
                </a:solidFill>
                <a:effectLst/>
                <a:latin typeface="Verdana" panose="020B0604030504040204" pitchFamily="34" charset="0"/>
              </a:rPr>
              <a:t>Huaxing</a:t>
            </a:r>
            <a:endParaRPr lang="en-IN" b="0" i="0" dirty="0">
              <a:solidFill>
                <a:srgbClr val="5E5E5E"/>
              </a:solidFill>
              <a:effectLst/>
              <a:latin typeface="Verdana" panose="020B0604030504040204" pitchFamily="34" charset="0"/>
            </a:endParaRPr>
          </a:p>
          <a:p>
            <a:pPr algn="l" fontAlgn="base"/>
            <a:br>
              <a:rPr lang="en-IN" dirty="0"/>
            </a:br>
            <a:r>
              <a:rPr lang="en-US" b="1" i="0" dirty="0">
                <a:solidFill>
                  <a:srgbClr val="5E5E5E"/>
                </a:solidFill>
                <a:effectLst/>
                <a:latin typeface="Verdana" panose="020B0604030504040204" pitchFamily="34" charset="0"/>
              </a:rPr>
              <a:t>Request For Report Description: </a:t>
            </a:r>
            <a:r>
              <a:rPr lang="en-US" b="1" i="0" u="none" strike="noStrike" dirty="0">
                <a:solidFill>
                  <a:srgbClr val="003D78"/>
                </a:solidFill>
                <a:effectLst/>
                <a:latin typeface="Verdana" panose="020B0604030504040204" pitchFamily="34" charset="0"/>
                <a:hlinkClick r:id="rId2"/>
              </a:rPr>
              <a:t>https://www.marketstatsville.com/polyethylene-glycol-market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br>
              <a:rPr lang="en-US" dirty="0"/>
            </a:br>
            <a:endParaRPr lang="en-IN" dirty="0"/>
          </a:p>
        </p:txBody>
      </p:sp>
    </p:spTree>
    <p:extLst>
      <p:ext uri="{BB962C8B-B14F-4D97-AF65-F5344CB8AC3E}">
        <p14:creationId xmlns:p14="http://schemas.microsoft.com/office/powerpoint/2010/main" val="4288256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5826</TotalTime>
  <Words>1394</Words>
  <Application>Microsoft Office PowerPoint</Application>
  <PresentationFormat>Widescreen</PresentationFormat>
  <Paragraphs>85</Paragraphs>
  <Slides>9</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9</vt:i4>
      </vt:variant>
    </vt:vector>
  </HeadingPairs>
  <TitlesOfParts>
    <vt:vector size="22"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589</cp:revision>
  <dcterms:created xsi:type="dcterms:W3CDTF">2017-04-19T06:29:38Z</dcterms:created>
  <dcterms:modified xsi:type="dcterms:W3CDTF">2023-11-24T10:54:10Z</dcterms:modified>
</cp:coreProperties>
</file>